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257" r:id="rId2"/>
    <p:sldId id="272" r:id="rId3"/>
    <p:sldId id="258" r:id="rId4"/>
    <p:sldId id="274" r:id="rId5"/>
    <p:sldId id="275"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66FF"/>
    <a:srgbClr val="336600"/>
    <a:srgbClr val="CCFFCC"/>
    <a:srgbClr val="E7F6FF"/>
    <a:srgbClr val="CCECFF"/>
    <a:srgbClr val="00CCFF"/>
    <a:srgbClr val="0066FF"/>
    <a:srgbClr val="0099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99" autoAdjust="0"/>
    <p:restoredTop sz="84710" autoAdjust="0"/>
  </p:normalViewPr>
  <p:slideViewPr>
    <p:cSldViewPr>
      <p:cViewPr varScale="1">
        <p:scale>
          <a:sx n="156" d="100"/>
          <a:sy n="156" d="100"/>
        </p:scale>
        <p:origin x="192" y="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76"/>
    </p:cViewPr>
  </p:sorterViewPr>
  <p:notesViewPr>
    <p:cSldViewPr snapToGrid="0" snapToObjects="1">
      <p:cViewPr varScale="1">
        <p:scale>
          <a:sx n="64" d="100"/>
          <a:sy n="64" d="100"/>
        </p:scale>
        <p:origin x="-308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en-AU"/>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endParaRPr lang="en-AU"/>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AU"/>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F94B197B-77EC-4A46-945F-2DED88273A6B}" type="slidenum">
              <a:rPr lang="en-US"/>
              <a:pPr>
                <a:defRPr/>
              </a:pPr>
              <a:t>‹#›</a:t>
            </a:fld>
            <a:endParaRPr lang="en-US"/>
          </a:p>
        </p:txBody>
      </p:sp>
    </p:spTree>
    <p:extLst>
      <p:ext uri="{BB962C8B-B14F-4D97-AF65-F5344CB8AC3E}">
        <p14:creationId xmlns:p14="http://schemas.microsoft.com/office/powerpoint/2010/main" val="586240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4BBB09F-153E-4D7A-9557-9E2C9046459F}" type="slidenum">
              <a:rPr lang="en-US" sz="1200" smtClean="0"/>
              <a:pPr/>
              <a:t>1</a:t>
            </a:fld>
            <a:endParaRPr lang="en-US" sz="120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dirty="0" smtClean="0">
              <a:latin typeface="Arial" charset="0"/>
              <a:ea typeface="ＭＳ Ｐゴシック" pitchFamily="34" charset="-128"/>
            </a:endParaRPr>
          </a:p>
        </p:txBody>
      </p:sp>
    </p:spTree>
    <p:extLst>
      <p:ext uri="{BB962C8B-B14F-4D97-AF65-F5344CB8AC3E}">
        <p14:creationId xmlns:p14="http://schemas.microsoft.com/office/powerpoint/2010/main" val="45643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t>
                </a:r>
                <a14:m>
                  <m:oMath xmlns:m="http://schemas.openxmlformats.org/officeDocument/2006/math">
                    <m:r>
                      <a:rPr lang="en-US" sz="1200" b="0" i="1" smtClean="0">
                        <a:latin typeface="Cambria Math"/>
                      </a:rPr>
                      <m:t>𝐻</m:t>
                    </m:r>
                    <m:r>
                      <a:rPr lang="en-US" sz="1200" b="0" i="1" smtClean="0">
                        <a:latin typeface="Cambria Math"/>
                      </a:rPr>
                      <m:t>(</m:t>
                    </m:r>
                    <m:r>
                      <a:rPr lang="en-US" sz="1200" b="0" i="1" smtClean="0">
                        <a:latin typeface="Cambria Math"/>
                      </a:rPr>
                      <m:t>𝑃</m:t>
                    </m:r>
                    <m:r>
                      <a:rPr lang="en-US" sz="1200" b="0" i="1" smtClean="0">
                        <a:latin typeface="Cambria Math"/>
                      </a:rPr>
                      <m:t>)</m:t>
                    </m:r>
                  </m:oMath>
                </a14:m>
                <a:r>
                  <a:rPr lang="en-US" dirty="0" smtClean="0"/>
                  <a:t>: </a:t>
                </a:r>
                <a:r>
                  <a:rPr lang="en-US" smtClean="0"/>
                  <a:t>Joint entropy</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t>
                </a:r>
                <a:r>
                  <a:rPr lang="en-US" sz="1200" b="0" i="0" smtClean="0">
                    <a:latin typeface="Cambria Math"/>
                  </a:rPr>
                  <a:t>𝐻(𝑃)</a:t>
                </a:r>
                <a:r>
                  <a:rPr lang="en-US" dirty="0" smtClean="0"/>
                  <a:t>: </a:t>
                </a:r>
                <a:r>
                  <a:rPr lang="en-US" smtClean="0"/>
                  <a:t>Joint entropy</a:t>
                </a:r>
                <a:endParaRPr lang="en-US" dirty="0"/>
              </a:p>
            </p:txBody>
          </p:sp>
        </mc:Fallback>
      </mc:AlternateContent>
      <p:sp>
        <p:nvSpPr>
          <p:cNvPr id="4" name="Slide Number Placeholder 3"/>
          <p:cNvSpPr>
            <a:spLocks noGrp="1"/>
          </p:cNvSpPr>
          <p:nvPr>
            <p:ph type="sldNum" sz="quarter" idx="10"/>
          </p:nvPr>
        </p:nvSpPr>
        <p:spPr/>
        <p:txBody>
          <a:bodyPr/>
          <a:lstStyle/>
          <a:p>
            <a:pPr>
              <a:defRPr/>
            </a:pPr>
            <a:fld id="{F94B197B-77EC-4A46-945F-2DED88273A6B}" type="slidenum">
              <a:rPr lang="en-US" smtClean="0"/>
              <a:pPr>
                <a:defRPr/>
              </a:pPr>
              <a:t>16</a:t>
            </a:fld>
            <a:endParaRPr lang="en-US"/>
          </a:p>
        </p:txBody>
      </p:sp>
    </p:spTree>
    <p:extLst>
      <p:ext uri="{BB962C8B-B14F-4D97-AF65-F5344CB8AC3E}">
        <p14:creationId xmlns:p14="http://schemas.microsoft.com/office/powerpoint/2010/main" val="15136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t>
            </a:r>
            <a:endParaRPr lang="en-US" dirty="0"/>
          </a:p>
        </p:txBody>
      </p:sp>
      <p:sp>
        <p:nvSpPr>
          <p:cNvPr id="4" name="Slide Number Placeholder 3"/>
          <p:cNvSpPr>
            <a:spLocks noGrp="1"/>
          </p:cNvSpPr>
          <p:nvPr>
            <p:ph type="sldNum" sz="quarter" idx="10"/>
          </p:nvPr>
        </p:nvSpPr>
        <p:spPr/>
        <p:txBody>
          <a:bodyPr/>
          <a:lstStyle/>
          <a:p>
            <a:pPr>
              <a:defRPr/>
            </a:pPr>
            <a:fld id="{F94B197B-77EC-4A46-945F-2DED88273A6B}" type="slidenum">
              <a:rPr lang="en-US" smtClean="0"/>
              <a:pPr>
                <a:defRPr/>
              </a:pPr>
              <a:t>17</a:t>
            </a:fld>
            <a:endParaRPr lang="en-US"/>
          </a:p>
        </p:txBody>
      </p:sp>
    </p:spTree>
    <p:extLst>
      <p:ext uri="{BB962C8B-B14F-4D97-AF65-F5344CB8AC3E}">
        <p14:creationId xmlns:p14="http://schemas.microsoft.com/office/powerpoint/2010/main" val="173466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Arial" pitchFamily="34" charset="0"/>
                <a:ea typeface="ＭＳ Ｐゴシック" pitchFamily="-110" charset="-128"/>
                <a:cs typeface="Arial" pitchFamily="34" charset="0"/>
              </a:rPr>
              <a:t>Domain thesauri offer more precise definition of concepts in a context. By using them, the SEM+ will be able to give a more accurate similarity score.</a:t>
            </a:r>
          </a:p>
          <a:p>
            <a:endParaRPr lang="en-US" dirty="0"/>
          </a:p>
        </p:txBody>
      </p:sp>
      <p:sp>
        <p:nvSpPr>
          <p:cNvPr id="4" name="Slide Number Placeholder 3"/>
          <p:cNvSpPr>
            <a:spLocks noGrp="1"/>
          </p:cNvSpPr>
          <p:nvPr>
            <p:ph type="sldNum" sz="quarter" idx="10"/>
          </p:nvPr>
        </p:nvSpPr>
        <p:spPr/>
        <p:txBody>
          <a:bodyPr/>
          <a:lstStyle/>
          <a:p>
            <a:pPr>
              <a:defRPr/>
            </a:pPr>
            <a:fld id="{F94B197B-77EC-4A46-945F-2DED88273A6B}" type="slidenum">
              <a:rPr lang="en-US" smtClean="0"/>
              <a:pPr>
                <a:defRPr/>
              </a:pPr>
              <a:t>18</a:t>
            </a:fld>
            <a:endParaRPr lang="en-US"/>
          </a:p>
        </p:txBody>
      </p:sp>
    </p:spTree>
    <p:extLst>
      <p:ext uri="{BB962C8B-B14F-4D97-AF65-F5344CB8AC3E}">
        <p14:creationId xmlns:p14="http://schemas.microsoft.com/office/powerpoint/2010/main" val="46842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4B197B-77EC-4A46-945F-2DED88273A6B}" type="slidenum">
              <a:rPr lang="en-US" smtClean="0"/>
              <a:pPr>
                <a:defRPr/>
              </a:pPr>
              <a:t>7</a:t>
            </a:fld>
            <a:endParaRPr lang="en-US"/>
          </a:p>
        </p:txBody>
      </p:sp>
    </p:spTree>
    <p:extLst>
      <p:ext uri="{BB962C8B-B14F-4D97-AF65-F5344CB8AC3E}">
        <p14:creationId xmlns:p14="http://schemas.microsoft.com/office/powerpoint/2010/main" val="10734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1. </a:t>
            </a:r>
            <a:r>
              <a:rPr lang="en-US" sz="1200" i="1" kern="1200" dirty="0" smtClean="0">
                <a:solidFill>
                  <a:schemeClr val="tx1"/>
                </a:solidFill>
                <a:effectLst/>
                <a:latin typeface="Arial" pitchFamily="-110" charset="0"/>
                <a:ea typeface="ＭＳ Ｐゴシック" pitchFamily="-110" charset="-128"/>
                <a:cs typeface="ＭＳ Ｐゴシック" pitchFamily="-110" charset="-128"/>
              </a:rPr>
              <a:t>Prefix-blocking</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groups </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concepts </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that are likely to be similar to each other into one block, and groups dissimilar concepts into difference blocks based on the literal descriptions of the concepts such as </a:t>
            </a:r>
            <a:r>
              <a:rPr lang="en-US" sz="1200" kern="1200" dirty="0" err="1" smtClean="0">
                <a:solidFill>
                  <a:schemeClr val="tx1"/>
                </a:solidFill>
                <a:effectLst/>
                <a:latin typeface="Arial" pitchFamily="-110" charset="0"/>
                <a:ea typeface="ＭＳ Ｐゴシック" pitchFamily="-110" charset="-128"/>
                <a:cs typeface="ＭＳ Ｐゴシック" pitchFamily="-110" charset="-128"/>
              </a:rPr>
              <a:t>rdfs:label</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a:t>
            </a:r>
            <a:r>
              <a:rPr lang="en-US" sz="1200" kern="1200" dirty="0" err="1" smtClean="0">
                <a:solidFill>
                  <a:schemeClr val="tx1"/>
                </a:solidFill>
                <a:effectLst/>
                <a:latin typeface="Arial" pitchFamily="-110" charset="0"/>
                <a:ea typeface="ＭＳ Ｐゴシック" pitchFamily="-110" charset="-128"/>
                <a:cs typeface="ＭＳ Ｐゴシック" pitchFamily="-110" charset="-128"/>
              </a:rPr>
              <a:t>rdfs:comment</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etc. </a:t>
            </a:r>
            <a:endParaRPr lang="en-US" dirty="0"/>
          </a:p>
        </p:txBody>
      </p:sp>
      <p:sp>
        <p:nvSpPr>
          <p:cNvPr id="4" name="Slide Number Placeholder 3"/>
          <p:cNvSpPr>
            <a:spLocks noGrp="1"/>
          </p:cNvSpPr>
          <p:nvPr>
            <p:ph type="sldNum" sz="quarter" idx="10"/>
          </p:nvPr>
        </p:nvSpPr>
        <p:spPr/>
        <p:txBody>
          <a:bodyPr/>
          <a:lstStyle/>
          <a:p>
            <a:pPr>
              <a:defRPr/>
            </a:pPr>
            <a:fld id="{F94B197B-77EC-4A46-945F-2DED88273A6B}" type="slidenum">
              <a:rPr lang="en-US" smtClean="0"/>
              <a:pPr>
                <a:defRPr/>
              </a:pPr>
              <a:t>8</a:t>
            </a:fld>
            <a:endParaRPr lang="en-US"/>
          </a:p>
        </p:txBody>
      </p:sp>
    </p:spTree>
    <p:extLst>
      <p:ext uri="{BB962C8B-B14F-4D97-AF65-F5344CB8AC3E}">
        <p14:creationId xmlns:p14="http://schemas.microsoft.com/office/powerpoint/2010/main" val="1080558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10" charset="0"/>
                <a:ea typeface="ＭＳ Ｐゴシック" pitchFamily="-110" charset="-128"/>
                <a:cs typeface="ＭＳ Ｐゴシック" pitchFamily="-110" charset="-128"/>
              </a:rPr>
              <a:t>We can see this approach ignores the frequent words such as B, E and L, which appear in more than 3 documents. It also treats concepts with different number of features equally based on the rare-description-sharing criterion.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110" charset="0"/>
              <a:ea typeface="ＭＳ Ｐゴシック" pitchFamily="-11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10" charset="0"/>
                <a:ea typeface="ＭＳ Ｐゴシック" pitchFamily="-110" charset="-128"/>
                <a:cs typeface="ＭＳ Ｐゴシック" pitchFamily="-110" charset="-128"/>
              </a:rPr>
              <a:t>The final similarity computation </a:t>
            </a:r>
            <a:r>
              <a:rPr lang="en-US" sz="1200" kern="1200" dirty="0" err="1" smtClean="0">
                <a:solidFill>
                  <a:schemeClr val="tx1"/>
                </a:solidFill>
                <a:effectLst/>
                <a:latin typeface="Arial" pitchFamily="-110" charset="0"/>
                <a:ea typeface="ＭＳ Ｐゴシック" pitchFamily="-110" charset="-128"/>
                <a:cs typeface="ＭＳ Ｐゴシック" pitchFamily="-110" charset="-128"/>
              </a:rPr>
              <a:t>Sim</a:t>
            </a:r>
            <a:r>
              <a:rPr lang="en-US" sz="1200" kern="1200" baseline="30000" dirty="0" err="1" smtClean="0">
                <a:solidFill>
                  <a:schemeClr val="tx1"/>
                </a:solidFill>
                <a:effectLst/>
                <a:latin typeface="Arial" pitchFamily="-110" charset="0"/>
                <a:ea typeface="ＭＳ Ｐゴシック" pitchFamily="-110" charset="-128"/>
                <a:cs typeface="ＭＳ Ｐゴシック" pitchFamily="-110" charset="-128"/>
              </a:rPr>
              <a:t>F</a:t>
            </a:r>
            <a:r>
              <a:rPr lang="en-US" sz="1200" i="1" kern="1200" dirty="0" smtClean="0">
                <a:solidFill>
                  <a:schemeClr val="tx1"/>
                </a:solidFill>
                <a:effectLst/>
                <a:latin typeface="Arial" pitchFamily="-110" charset="0"/>
                <a:ea typeface="ＭＳ Ｐゴシック" pitchFamily="-110" charset="-128"/>
                <a:cs typeface="ＭＳ Ｐゴシック" pitchFamily="-110" charset="-128"/>
              </a:rPr>
              <a:t>(c, c')</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will only apply to the concepts within the same block.</a:t>
            </a:r>
            <a:endParaRPr lang="en-US" sz="1200" kern="1200" dirty="0" smtClean="0">
              <a:solidFill>
                <a:schemeClr val="tx1"/>
              </a:solidFill>
              <a:effectLst/>
              <a:latin typeface="Arial" pitchFamily="-110" charset="0"/>
              <a:ea typeface="ＭＳ Ｐゴシック" pitchFamily="-11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110" charset="0"/>
              <a:ea typeface="ＭＳ Ｐゴシック" pitchFamily="-11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10" charset="0"/>
                <a:ea typeface="ＭＳ Ｐゴシック" pitchFamily="-110" charset="-128"/>
                <a:cs typeface="ＭＳ Ｐゴシック" pitchFamily="-110" charset="-128"/>
              </a:rPr>
              <a:t>Greater blocking parameter values result more, and bigger blocks, which do not speed up the matching process dramatically but preserve more similar pairs in the blocks. Smaller parameter values speed up the similarity computation a lot, but discard more similar pairs out of the blocks.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94B197B-77EC-4A46-945F-2DED88273A6B}" type="slidenum">
              <a:rPr lang="en-US" smtClean="0"/>
              <a:pPr>
                <a:defRPr/>
              </a:pPr>
              <a:t>9</a:t>
            </a:fld>
            <a:endParaRPr lang="en-US"/>
          </a:p>
        </p:txBody>
      </p:sp>
    </p:spTree>
    <p:extLst>
      <p:ext uri="{BB962C8B-B14F-4D97-AF65-F5344CB8AC3E}">
        <p14:creationId xmlns:p14="http://schemas.microsoft.com/office/powerpoint/2010/main" val="9021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4B197B-77EC-4A46-945F-2DED88273A6B}" type="slidenum">
              <a:rPr lang="en-US" smtClean="0"/>
              <a:pPr>
                <a:defRPr/>
              </a:pPr>
              <a:t>11</a:t>
            </a:fld>
            <a:endParaRPr lang="en-US"/>
          </a:p>
        </p:txBody>
      </p:sp>
    </p:spTree>
    <p:extLst>
      <p:ext uri="{BB962C8B-B14F-4D97-AF65-F5344CB8AC3E}">
        <p14:creationId xmlns:p14="http://schemas.microsoft.com/office/powerpoint/2010/main" val="1446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In equation (1), </a:t>
            </a:r>
            <a:r>
              <a:rPr lang="en-US" sz="1200" i="1" kern="1200" dirty="0" err="1" smtClean="0">
                <a:solidFill>
                  <a:schemeClr val="tx1"/>
                </a:solidFill>
                <a:effectLst/>
                <a:latin typeface="Arial" pitchFamily="-110" charset="0"/>
                <a:ea typeface="ＭＳ Ｐゴシック" pitchFamily="-110" charset="-128"/>
                <a:cs typeface="ＭＳ Ｐゴシック" pitchFamily="-110" charset="-128"/>
              </a:rPr>
              <a:t>pv</a:t>
            </a:r>
            <a:r>
              <a:rPr lang="en-US" sz="1200" kern="1200" baseline="-25000" dirty="0" smtClean="0">
                <a:solidFill>
                  <a:schemeClr val="tx1"/>
                </a:solidFill>
                <a:effectLst/>
                <a:latin typeface="Arial" pitchFamily="-110" charset="0"/>
                <a:ea typeface="ＭＳ Ｐゴシック" pitchFamily="-110" charset="-128"/>
                <a:cs typeface="ＭＳ Ｐゴシック" pitchFamily="-110" charset="-128"/>
              </a:rPr>
              <a:t> </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ϵ </a:t>
            </a:r>
            <a:r>
              <a:rPr lang="en-US" sz="1200" i="1" kern="1200" dirty="0" err="1" smtClean="0">
                <a:solidFill>
                  <a:schemeClr val="tx1"/>
                </a:solidFill>
                <a:effectLst/>
                <a:latin typeface="Arial" pitchFamily="-110" charset="0"/>
                <a:ea typeface="ＭＳ Ｐゴシック" pitchFamily="-110" charset="-128"/>
                <a:cs typeface="ＭＳ Ｐゴシック" pitchFamily="-110" charset="-128"/>
              </a:rPr>
              <a:t>δ</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and </a:t>
            </a:r>
            <a:r>
              <a:rPr lang="en-US" sz="1200" i="1" kern="1200" dirty="0" err="1" smtClean="0">
                <a:solidFill>
                  <a:schemeClr val="tx1"/>
                </a:solidFill>
                <a:effectLst/>
                <a:latin typeface="Arial" pitchFamily="-110" charset="0"/>
                <a:ea typeface="ＭＳ Ｐゴシック" pitchFamily="-110" charset="-128"/>
                <a:cs typeface="ＭＳ Ｐゴシック" pitchFamily="-110" charset="-128"/>
              </a:rPr>
              <a:t>pv</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ϵ </a:t>
            </a:r>
            <a:r>
              <a:rPr lang="en-US" sz="1200" i="1" kern="1200" dirty="0" err="1" smtClean="0">
                <a:solidFill>
                  <a:schemeClr val="tx1"/>
                </a:solidFill>
                <a:effectLst/>
                <a:latin typeface="Arial" pitchFamily="-110" charset="0"/>
                <a:ea typeface="ＭＳ Ｐゴシック" pitchFamily="-110" charset="-128"/>
                <a:cs typeface="ＭＳ Ｐゴシック" pitchFamily="-110" charset="-128"/>
              </a:rPr>
              <a:t>δ</a:t>
            </a:r>
            <a:r>
              <a:rPr lang="en-US" sz="1200" i="1" kern="1200" dirty="0" smtClean="0">
                <a:solidFill>
                  <a:schemeClr val="tx1"/>
                </a:solidFill>
                <a:effectLst/>
                <a:latin typeface="Arial" pitchFamily="-110" charset="0"/>
                <a:ea typeface="ＭＳ Ｐゴシック" pitchFamily="-110" charset="-128"/>
                <a:cs typeface="ＭＳ Ｐゴシック" pitchFamily="-110" charset="-128"/>
              </a:rPr>
              <a:t>’</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a:t>
            </a:r>
            <a:r>
              <a:rPr lang="en-US" sz="1200" i="1" kern="1200" dirty="0" smtClean="0">
                <a:solidFill>
                  <a:schemeClr val="tx1"/>
                </a:solidFill>
                <a:effectLst/>
                <a:latin typeface="Arial" pitchFamily="-110" charset="0"/>
                <a:ea typeface="ＭＳ Ｐゴシック" pitchFamily="-110" charset="-128"/>
                <a:cs typeface="ＭＳ Ｐゴシック" pitchFamily="-110" charset="-128"/>
              </a:rPr>
              <a:t>v</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is the value part of </a:t>
            </a:r>
            <a:r>
              <a:rPr lang="en-US" sz="1200" i="1" kern="1200" dirty="0" err="1" smtClean="0">
                <a:solidFill>
                  <a:schemeClr val="tx1"/>
                </a:solidFill>
                <a:effectLst/>
                <a:latin typeface="Arial" pitchFamily="-110" charset="0"/>
                <a:ea typeface="ＭＳ Ｐゴシック" pitchFamily="-110" charset="-128"/>
                <a:cs typeface="ＭＳ Ｐゴシック" pitchFamily="-110" charset="-128"/>
              </a:rPr>
              <a:t>pv</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pair and </a:t>
            </a:r>
            <a:r>
              <a:rPr lang="en-US" sz="1200" i="1" kern="1200" dirty="0" smtClean="0">
                <a:solidFill>
                  <a:schemeClr val="tx1"/>
                </a:solidFill>
                <a:effectLst/>
                <a:latin typeface="Arial" pitchFamily="-110" charset="0"/>
                <a:ea typeface="ＭＳ Ｐゴシック" pitchFamily="-110" charset="-128"/>
                <a:cs typeface="ＭＳ Ｐゴシック" pitchFamily="-110" charset="-128"/>
              </a:rPr>
              <a:t>p</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is the property part of </a:t>
            </a:r>
            <a:r>
              <a:rPr lang="en-US" sz="1200" i="1" kern="1200" dirty="0" err="1" smtClean="0">
                <a:solidFill>
                  <a:schemeClr val="tx1"/>
                </a:solidFill>
                <a:effectLst/>
                <a:latin typeface="Arial" pitchFamily="-110" charset="0"/>
                <a:ea typeface="ＭＳ Ｐゴシック" pitchFamily="-110" charset="-128"/>
                <a:cs typeface="ＭＳ Ｐゴシック" pitchFamily="-110" charset="-128"/>
              </a:rPr>
              <a:t>pv</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pair. </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The formula checks to see whether the value parts of both </a:t>
            </a:r>
            <a:r>
              <a:rPr lang="en-US" sz="1200" i="1" kern="1200" dirty="0" err="1" smtClean="0">
                <a:solidFill>
                  <a:schemeClr val="tx1"/>
                </a:solidFill>
                <a:effectLst/>
                <a:latin typeface="Arial" pitchFamily="-110" charset="0"/>
                <a:ea typeface="ＭＳ Ｐゴシック" pitchFamily="-110" charset="-128"/>
                <a:cs typeface="ＭＳ Ｐゴシック" pitchFamily="-110" charset="-128"/>
              </a:rPr>
              <a:t>pv</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pairs are URLs or literals.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94B197B-77EC-4A46-945F-2DED88273A6B}" type="slidenum">
              <a:rPr lang="en-US" smtClean="0"/>
              <a:pPr>
                <a:defRPr/>
              </a:pPr>
              <a:t>12</a:t>
            </a:fld>
            <a:endParaRPr lang="en-US"/>
          </a:p>
        </p:txBody>
      </p:sp>
    </p:spTree>
    <p:extLst>
      <p:ext uri="{BB962C8B-B14F-4D97-AF65-F5344CB8AC3E}">
        <p14:creationId xmlns:p14="http://schemas.microsoft.com/office/powerpoint/2010/main" val="432101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α and β:</a:t>
            </a:r>
            <a:r>
              <a:rPr lang="en-US" sz="1200" baseline="0" dirty="0" smtClean="0"/>
              <a:t> </a:t>
            </a:r>
          </a:p>
          <a:p>
            <a:r>
              <a:rPr lang="en-US" sz="1200" baseline="0" dirty="0" smtClean="0"/>
              <a:t>If </a:t>
            </a:r>
            <a:r>
              <a:rPr lang="en-US" sz="1200" dirty="0" smtClean="0"/>
              <a:t>α &gt; β, we lean more to the feature of PV1</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If </a:t>
            </a:r>
            <a:r>
              <a:rPr lang="en-US" sz="1200" dirty="0" smtClean="0"/>
              <a:t>α &lt; β, we lean more to the feature of PV2</a:t>
            </a:r>
            <a:endParaRPr lang="en-US" sz="1200"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If α &lt; 1, β &lt; 1, we address</a:t>
            </a:r>
            <a:r>
              <a:rPr lang="en-US" sz="1200" baseline="0" dirty="0" smtClean="0"/>
              <a:t> the same feature</a:t>
            </a:r>
            <a:r>
              <a:rPr lang="en-US" sz="120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If α &gt; 1, β&gt;1, we address the different feature</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F94B197B-77EC-4A46-945F-2DED88273A6B}" type="slidenum">
              <a:rPr lang="en-US" smtClean="0"/>
              <a:pPr>
                <a:defRPr/>
              </a:pPr>
              <a:t>13</a:t>
            </a:fld>
            <a:endParaRPr lang="en-US"/>
          </a:p>
        </p:txBody>
      </p:sp>
    </p:spTree>
    <p:extLst>
      <p:ext uri="{BB962C8B-B14F-4D97-AF65-F5344CB8AC3E}">
        <p14:creationId xmlns:p14="http://schemas.microsoft.com/office/powerpoint/2010/main" val="203368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t>
            </a:r>
            <a:endParaRPr lang="en-US" dirty="0"/>
          </a:p>
        </p:txBody>
      </p:sp>
      <p:sp>
        <p:nvSpPr>
          <p:cNvPr id="4" name="Slide Number Placeholder 3"/>
          <p:cNvSpPr>
            <a:spLocks noGrp="1"/>
          </p:cNvSpPr>
          <p:nvPr>
            <p:ph type="sldNum" sz="quarter" idx="10"/>
          </p:nvPr>
        </p:nvSpPr>
        <p:spPr/>
        <p:txBody>
          <a:bodyPr/>
          <a:lstStyle/>
          <a:p>
            <a:pPr>
              <a:defRPr/>
            </a:pPr>
            <a:fld id="{F94B197B-77EC-4A46-945F-2DED88273A6B}" type="slidenum">
              <a:rPr lang="en-US" smtClean="0"/>
              <a:pPr>
                <a:defRPr/>
              </a:pPr>
              <a:t>14</a:t>
            </a:fld>
            <a:endParaRPr lang="en-US"/>
          </a:p>
        </p:txBody>
      </p:sp>
    </p:spTree>
    <p:extLst>
      <p:ext uri="{BB962C8B-B14F-4D97-AF65-F5344CB8AC3E}">
        <p14:creationId xmlns:p14="http://schemas.microsoft.com/office/powerpoint/2010/main" val="764946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t>
            </a:r>
            <a:endParaRPr lang="en-US" dirty="0"/>
          </a:p>
        </p:txBody>
      </p:sp>
      <p:sp>
        <p:nvSpPr>
          <p:cNvPr id="4" name="Slide Number Placeholder 3"/>
          <p:cNvSpPr>
            <a:spLocks noGrp="1"/>
          </p:cNvSpPr>
          <p:nvPr>
            <p:ph type="sldNum" sz="quarter" idx="10"/>
          </p:nvPr>
        </p:nvSpPr>
        <p:spPr/>
        <p:txBody>
          <a:bodyPr/>
          <a:lstStyle/>
          <a:p>
            <a:pPr>
              <a:defRPr/>
            </a:pPr>
            <a:fld id="{F94B197B-77EC-4A46-945F-2DED88273A6B}" type="slidenum">
              <a:rPr lang="en-US" smtClean="0"/>
              <a:pPr>
                <a:defRPr/>
              </a:pPr>
              <a:t>15</a:t>
            </a:fld>
            <a:endParaRPr lang="en-US"/>
          </a:p>
        </p:txBody>
      </p:sp>
    </p:spTree>
    <p:extLst>
      <p:ext uri="{BB962C8B-B14F-4D97-AF65-F5344CB8AC3E}">
        <p14:creationId xmlns:p14="http://schemas.microsoft.com/office/powerpoint/2010/main" val="161312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AU"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A1143ABA-5D6C-4B17-8DA7-BD9888AB37B4}" type="slidenum">
              <a:rPr lang="en-US"/>
              <a:pPr>
                <a:defRPr/>
              </a:pPr>
              <a:t>‹#›</a:t>
            </a:fld>
            <a:endParaRPr lang="en-US"/>
          </a:p>
        </p:txBody>
      </p:sp>
    </p:spTree>
    <p:extLst>
      <p:ext uri="{BB962C8B-B14F-4D97-AF65-F5344CB8AC3E}">
        <p14:creationId xmlns:p14="http://schemas.microsoft.com/office/powerpoint/2010/main" val="22024500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AU"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F722FB6A-DA32-41DF-9B5F-EB2F70B66F17}" type="slidenum">
              <a:rPr lang="en-US"/>
              <a:pPr>
                <a:defRPr/>
              </a:pPr>
              <a:t>‹#›</a:t>
            </a:fld>
            <a:endParaRPr lang="en-US"/>
          </a:p>
        </p:txBody>
      </p:sp>
    </p:spTree>
    <p:extLst>
      <p:ext uri="{BB962C8B-B14F-4D97-AF65-F5344CB8AC3E}">
        <p14:creationId xmlns:p14="http://schemas.microsoft.com/office/powerpoint/2010/main" val="338879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6553200" cy="1143000"/>
          </a:xfrm>
          <a:prstGeom prst="rect">
            <a:avLst/>
          </a:prstGeom>
        </p:spPr>
        <p:txBody>
          <a:bodyPr/>
          <a:lstStyle/>
          <a:p>
            <a:r>
              <a:rPr lang="en-AU"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B1E1D9B7-61D4-4611-9D04-554CA9831043}" type="slidenum">
              <a:rPr lang="en-US"/>
              <a:pPr>
                <a:defRPr/>
              </a:pPr>
              <a:t>‹#›</a:t>
            </a:fld>
            <a:endParaRPr lang="en-US"/>
          </a:p>
        </p:txBody>
      </p:sp>
    </p:spTree>
    <p:extLst>
      <p:ext uri="{BB962C8B-B14F-4D97-AF65-F5344CB8AC3E}">
        <p14:creationId xmlns:p14="http://schemas.microsoft.com/office/powerpoint/2010/main" val="1607080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AU" smtClean="0"/>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48145E3B-4327-4D08-AB33-76662B4A0EEA}" type="slidenum">
              <a:rPr lang="en-US"/>
              <a:pPr>
                <a:defRPr/>
              </a:pPr>
              <a:t>‹#›</a:t>
            </a:fld>
            <a:endParaRPr lang="en-US"/>
          </a:p>
        </p:txBody>
      </p:sp>
    </p:spTree>
    <p:extLst>
      <p:ext uri="{BB962C8B-B14F-4D97-AF65-F5344CB8AC3E}">
        <p14:creationId xmlns:p14="http://schemas.microsoft.com/office/powerpoint/2010/main" val="4286313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6553200" cy="1143000"/>
          </a:xfrm>
          <a:prstGeom prst="rect">
            <a:avLst/>
          </a:prstGeom>
        </p:spPr>
        <p:txBody>
          <a:bodyPr>
            <a:normAutofit/>
          </a:bodyPr>
          <a:lstStyle>
            <a:lvl1pPr algn="ctr" defTabSz="914400" rtl="0" eaLnBrk="1" latinLnBrk="0" hangingPunct="1">
              <a:spcBef>
                <a:spcPct val="0"/>
              </a:spcBef>
              <a:buNone/>
              <a:defRPr lang="en-US" sz="3600" b="1" kern="1200" dirty="0">
                <a:solidFill>
                  <a:schemeClr val="tx2"/>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8229600" y="6356351"/>
            <a:ext cx="457200" cy="349250"/>
          </a:xfrm>
        </p:spPr>
        <p:txBody>
          <a:bodyPr/>
          <a:lstStyle>
            <a:lvl1pPr>
              <a:defRPr>
                <a:solidFill>
                  <a:schemeClr val="tx2">
                    <a:lumMod val="50000"/>
                  </a:schemeClr>
                </a:solidFill>
                <a:latin typeface="Arial" pitchFamily="34" charset="0"/>
                <a:cs typeface="Arial" pitchFamily="34" charset="0"/>
              </a:defRPr>
            </a:lvl1pPr>
          </a:lstStyle>
          <a:p>
            <a:fld id="{FB8A2B60-A9E1-417D-89E6-31F2CEF2D801}" type="slidenum">
              <a:rPr lang="en-US" smtClean="0"/>
              <a:pPr/>
              <a:t>‹#›</a:t>
            </a:fld>
            <a:endParaRPr lang="en-US" dirty="0"/>
          </a:p>
        </p:txBody>
      </p:sp>
    </p:spTree>
    <p:extLst>
      <p:ext uri="{BB962C8B-B14F-4D97-AF65-F5344CB8AC3E}">
        <p14:creationId xmlns:p14="http://schemas.microsoft.com/office/powerpoint/2010/main" val="17539366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6553200" cy="1143000"/>
          </a:xfrm>
          <a:prstGeom prst="rect">
            <a:avLst/>
          </a:prstGeom>
        </p:spPr>
        <p:txBody>
          <a:bodyPr/>
          <a:lstStyle/>
          <a:p>
            <a:r>
              <a:rPr lang="en-AU" smtClean="0"/>
              <a:t>Click to edit Master title style</a:t>
            </a:r>
            <a:endParaRPr lang="en-AU"/>
          </a:p>
        </p:txBody>
      </p:sp>
      <p:sp>
        <p:nvSpPr>
          <p:cNvPr id="3" name="Content Placeholder 2"/>
          <p:cNvSpPr>
            <a:spLocks noGrp="1"/>
          </p:cNvSpPr>
          <p:nvPr>
            <p:ph idx="1"/>
          </p:nvPr>
        </p:nvSpPr>
        <p:spPr>
          <a:xfrm>
            <a:off x="323528" y="1484784"/>
            <a:ext cx="8496944" cy="5112568"/>
          </a:xfrm>
        </p:spPr>
        <p:txBody>
          <a:bodyPr/>
          <a:lstStyle>
            <a:lvl1pPr>
              <a:defRPr sz="2800"/>
            </a:lvl1pPr>
            <a:lvl2pPr>
              <a:defRPr sz="2400"/>
            </a:lvl2pPr>
            <a:lvl3pPr>
              <a:defRPr sz="2000"/>
            </a:lvl3pPr>
            <a:lvl4pPr>
              <a:defRPr sz="1800"/>
            </a:lvl4pPr>
            <a:lvl5pPr>
              <a:defRPr sz="1800"/>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AU" dirty="0"/>
          </a:p>
        </p:txBody>
      </p:sp>
      <p:sp>
        <p:nvSpPr>
          <p:cNvPr id="4" name="Rectangle 6"/>
          <p:cNvSpPr>
            <a:spLocks noGrp="1" noChangeArrowheads="1"/>
          </p:cNvSpPr>
          <p:nvPr>
            <p:ph type="sldNum" sz="quarter" idx="4"/>
          </p:nvPr>
        </p:nvSpPr>
        <p:spPr bwMode="auto">
          <a:xfrm>
            <a:off x="7131496" y="6356176"/>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800">
                <a:solidFill>
                  <a:schemeClr val="tx1">
                    <a:lumMod val="65000"/>
                    <a:lumOff val="35000"/>
                  </a:schemeClr>
                </a:solidFill>
                <a:latin typeface="Arial" pitchFamily="34" charset="0"/>
              </a:defRPr>
            </a:lvl1pPr>
          </a:lstStyle>
          <a:p>
            <a:pPr>
              <a:defRPr/>
            </a:pPr>
            <a:fld id="{5648A68D-22D7-4A21-A6AA-8C21E9134CB4}" type="slidenum">
              <a:rPr lang="en-US" smtClean="0"/>
              <a:pPr>
                <a:defRPr/>
              </a:pPr>
              <a:t>‹#›</a:t>
            </a:fld>
            <a:endParaRPr lang="en-US"/>
          </a:p>
        </p:txBody>
      </p:sp>
    </p:spTree>
    <p:extLst>
      <p:ext uri="{BB962C8B-B14F-4D97-AF65-F5344CB8AC3E}">
        <p14:creationId xmlns:p14="http://schemas.microsoft.com/office/powerpoint/2010/main" val="24863729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172200"/>
            <a:ext cx="7772400" cy="457200"/>
          </a:xfrm>
          <a:prstGeom prst="rect">
            <a:avLst/>
          </a:prstGeom>
        </p:spPr>
        <p:txBody>
          <a:bodyPr/>
          <a:lstStyle/>
          <a:p>
            <a:r>
              <a:rPr lang="en-AU" dirty="0" smtClean="0"/>
              <a:t>Click to edit Master title style</a:t>
            </a:r>
            <a:endParaRPr lang="en-AU" dirty="0"/>
          </a:p>
        </p:txBody>
      </p:sp>
      <p:sp>
        <p:nvSpPr>
          <p:cNvPr id="3" name="Content Placeholder 2"/>
          <p:cNvSpPr>
            <a:spLocks noGrp="1"/>
          </p:cNvSpPr>
          <p:nvPr>
            <p:ph idx="1"/>
          </p:nvPr>
        </p:nvSpPr>
        <p:spPr>
          <a:xfrm>
            <a:off x="685800" y="1371600"/>
            <a:ext cx="7772400" cy="47244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Tree>
    <p:extLst>
      <p:ext uri="{BB962C8B-B14F-4D97-AF65-F5344CB8AC3E}">
        <p14:creationId xmlns:p14="http://schemas.microsoft.com/office/powerpoint/2010/main" val="12988096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AU"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EE25F951-3676-4E3D-AB7C-3D23304E6803}" type="slidenum">
              <a:rPr lang="en-US"/>
              <a:pPr>
                <a:defRPr/>
              </a:pPr>
              <a:t>‹#›</a:t>
            </a:fld>
            <a:endParaRPr lang="en-US"/>
          </a:p>
        </p:txBody>
      </p:sp>
    </p:spTree>
    <p:extLst>
      <p:ext uri="{BB962C8B-B14F-4D97-AF65-F5344CB8AC3E}">
        <p14:creationId xmlns:p14="http://schemas.microsoft.com/office/powerpoint/2010/main" val="23415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6553200" cy="1143000"/>
          </a:xfrm>
          <a:prstGeom prst="rect">
            <a:avLst/>
          </a:prstGeom>
        </p:spPr>
        <p:txBody>
          <a:bodyPr/>
          <a:lstStyle/>
          <a:p>
            <a:r>
              <a:rPr lang="en-AU"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1707A56B-7905-416A-A240-E1E0F1D675A1}" type="slidenum">
              <a:rPr lang="en-US"/>
              <a:pPr>
                <a:defRPr/>
              </a:pPr>
              <a:t>‹#›</a:t>
            </a:fld>
            <a:endParaRPr lang="en-US"/>
          </a:p>
        </p:txBody>
      </p:sp>
    </p:spTree>
    <p:extLst>
      <p:ext uri="{BB962C8B-B14F-4D97-AF65-F5344CB8AC3E}">
        <p14:creationId xmlns:p14="http://schemas.microsoft.com/office/powerpoint/2010/main" val="411905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DD49BF90-8DEE-4FE1-8EE5-CD40EE4DABF4}" type="slidenum">
              <a:rPr lang="en-US"/>
              <a:pPr>
                <a:defRPr/>
              </a:pPr>
              <a:t>‹#›</a:t>
            </a:fld>
            <a:endParaRPr lang="en-US"/>
          </a:p>
        </p:txBody>
      </p:sp>
    </p:spTree>
    <p:extLst>
      <p:ext uri="{BB962C8B-B14F-4D97-AF65-F5344CB8AC3E}">
        <p14:creationId xmlns:p14="http://schemas.microsoft.com/office/powerpoint/2010/main" val="209595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6553200" cy="1143000"/>
          </a:xfrm>
          <a:prstGeom prst="rect">
            <a:avLst/>
          </a:prstGeom>
        </p:spPr>
        <p:txBody>
          <a:bodyPr/>
          <a:lstStyle/>
          <a:p>
            <a:r>
              <a:rPr lang="en-AU"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47E7235E-F592-4FA1-A658-E5CBAF882C44}" type="slidenum">
              <a:rPr lang="en-US"/>
              <a:pPr>
                <a:defRPr/>
              </a:pPr>
              <a:t>‹#›</a:t>
            </a:fld>
            <a:endParaRPr lang="en-US"/>
          </a:p>
        </p:txBody>
      </p:sp>
    </p:spTree>
    <p:extLst>
      <p:ext uri="{BB962C8B-B14F-4D97-AF65-F5344CB8AC3E}">
        <p14:creationId xmlns:p14="http://schemas.microsoft.com/office/powerpoint/2010/main" val="40054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5E148A3A-75A5-4B56-A6BB-8D730AD62E64}" type="slidenum">
              <a:rPr lang="en-US"/>
              <a:pPr>
                <a:defRPr/>
              </a:pPr>
              <a:t>‹#›</a:t>
            </a:fld>
            <a:endParaRPr lang="en-US"/>
          </a:p>
        </p:txBody>
      </p:sp>
    </p:spTree>
    <p:extLst>
      <p:ext uri="{BB962C8B-B14F-4D97-AF65-F5344CB8AC3E}">
        <p14:creationId xmlns:p14="http://schemas.microsoft.com/office/powerpoint/2010/main" val="268325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AU"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8D3BE419-E0CF-476E-B651-7BC8F77BD5FE}" type="slidenum">
              <a:rPr lang="en-US"/>
              <a:pPr>
                <a:defRPr/>
              </a:pPr>
              <a:t>‹#›</a:t>
            </a:fld>
            <a:endParaRPr lang="en-US"/>
          </a:p>
        </p:txBody>
      </p:sp>
    </p:spTree>
    <p:extLst>
      <p:ext uri="{BB962C8B-B14F-4D97-AF65-F5344CB8AC3E}">
        <p14:creationId xmlns:p14="http://schemas.microsoft.com/office/powerpoint/2010/main" val="16442314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defRPr>
            </a:lvl1pPr>
          </a:lstStyle>
          <a:p>
            <a:pPr>
              <a:defRPr/>
            </a:pPr>
            <a:endParaRPr lang="en-A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defRPr>
            </a:lvl1pPr>
          </a:lstStyle>
          <a:p>
            <a:pPr>
              <a:defRPr/>
            </a:pPr>
            <a:endParaRPr lang="en-A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pitchFamily="34" charset="0"/>
              </a:defRPr>
            </a:lvl1pPr>
          </a:lstStyle>
          <a:p>
            <a:pPr>
              <a:defRPr/>
            </a:pPr>
            <a:fld id="{5648A68D-22D7-4A21-A6AA-8C21E9134CB4}" type="slidenum">
              <a:rPr lang="en-US"/>
              <a:pPr>
                <a:defRPr/>
              </a:pPr>
              <a:t>‹#›</a:t>
            </a:fld>
            <a:endParaRPr lang="en-US"/>
          </a:p>
        </p:txBody>
      </p:sp>
      <p:sp>
        <p:nvSpPr>
          <p:cNvPr id="11" name="Rectangle 2"/>
          <p:cNvSpPr>
            <a:spLocks noChangeArrowheads="1"/>
          </p:cNvSpPr>
          <p:nvPr userDrawn="1"/>
        </p:nvSpPr>
        <p:spPr bwMode="auto">
          <a:xfrm>
            <a:off x="0" y="0"/>
            <a:ext cx="9144000" cy="1296988"/>
          </a:xfrm>
          <a:prstGeom prst="rect">
            <a:avLst/>
          </a:prstGeom>
          <a:solidFill>
            <a:srgbClr val="B18E5F">
              <a:alpha val="38000"/>
            </a:srgbClr>
          </a:solidFill>
          <a:ln>
            <a:noFill/>
          </a:ln>
          <a:extLst/>
        </p:spPr>
        <p:txBody>
          <a:bodyPr wrap="none" lIns="0" tIns="0" rIns="0" bIns="0"/>
          <a:lstStyle/>
          <a:p>
            <a:pPr eaLnBrk="0" hangingPunct="0"/>
            <a:r>
              <a:rPr lang="en-US" sz="1000">
                <a:cs typeface="Arial" charset="0"/>
              </a:rPr>
              <a:t>         </a:t>
            </a:r>
            <a:endParaRPr lang="en-US" sz="1000">
              <a:solidFill>
                <a:srgbClr val="F0F0F0"/>
              </a:solidFill>
              <a:cs typeface="Arial" charset="0"/>
            </a:endParaRPr>
          </a:p>
        </p:txBody>
      </p:sp>
      <p:cxnSp>
        <p:nvCxnSpPr>
          <p:cNvPr id="12" name="Straight Connector 10"/>
          <p:cNvCxnSpPr>
            <a:cxnSpLocks noChangeShapeType="1"/>
          </p:cNvCxnSpPr>
          <p:nvPr userDrawn="1"/>
        </p:nvCxnSpPr>
        <p:spPr bwMode="auto">
          <a:xfrm>
            <a:off x="0" y="1268413"/>
            <a:ext cx="9144000" cy="0"/>
          </a:xfrm>
          <a:prstGeom prst="line">
            <a:avLst/>
          </a:prstGeom>
          <a:noFill/>
          <a:ln w="101600">
            <a:solidFill>
              <a:srgbClr val="B18E5F"/>
            </a:solidFill>
            <a:round/>
            <a:headEnd/>
            <a:tailEnd/>
          </a:ln>
          <a:extLst>
            <a:ext uri="{909E8E84-426E-40dd-AFC4-6F175D3DCCD1}">
              <a14:hiddenFill xmlns="" xmlns:a14="http://schemas.microsoft.com/office/drawing/2010/main">
                <a:noFill/>
              </a14:hiddenFill>
            </a:ext>
          </a:extLst>
        </p:spPr>
      </p:cxnSp>
      <p:sp>
        <p:nvSpPr>
          <p:cNvPr id="13" name="Rectangle 2"/>
          <p:cNvSpPr>
            <a:spLocks noGrp="1" noChangeArrowheads="1"/>
          </p:cNvSpPr>
          <p:nvPr>
            <p:ph type="title"/>
          </p:nvPr>
        </p:nvSpPr>
        <p:spPr bwMode="auto">
          <a:xfrm>
            <a:off x="2590800" y="0"/>
            <a:ext cx="6553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4" name="Picture 6" descr="Image result for university of idaho 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11560" y="86152"/>
            <a:ext cx="1080120" cy="1080120"/>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666" r:id="rId1"/>
    <p:sldLayoutId id="2147484676" r:id="rId2"/>
    <p:sldLayoutId id="2147484677"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 id="2147484675" r:id="rId12"/>
    <p:sldLayoutId id="2147484678"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A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00.png"/><Relationship Id="rId4"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bioportal.bioontology.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ctrTitle"/>
          </p:nvPr>
        </p:nvSpPr>
        <p:spPr>
          <a:xfrm>
            <a:off x="107504" y="1916832"/>
            <a:ext cx="8496944" cy="1470025"/>
          </a:xfrm>
        </p:spPr>
        <p:txBody>
          <a:bodyPr/>
          <a:lstStyle/>
          <a:p>
            <a:pPr algn="r"/>
            <a:r>
              <a:rPr lang="en-US" b="1" dirty="0" smtClean="0"/>
              <a:t>SEM</a:t>
            </a:r>
            <a:r>
              <a:rPr lang="en-US" b="1" dirty="0"/>
              <a:t>+: </a:t>
            </a:r>
            <a:r>
              <a:rPr lang="en-US" b="1" dirty="0" smtClean="0"/>
              <a:t>a </a:t>
            </a:r>
            <a:r>
              <a:rPr lang="en-US" b="1" dirty="0"/>
              <a:t>tool </a:t>
            </a:r>
            <a:r>
              <a:rPr lang="en-US" b="1"/>
              <a:t>for </a:t>
            </a:r>
            <a:r>
              <a:rPr lang="en-US" b="1" smtClean="0"/>
              <a:t>concept </a:t>
            </a:r>
            <a:r>
              <a:rPr lang="en-US" b="1" dirty="0" smtClean="0"/>
              <a:t>mapping in the Semantic Web</a:t>
            </a:r>
            <a:endParaRPr lang="en-US" b="1" dirty="0"/>
          </a:p>
        </p:txBody>
      </p:sp>
      <p:sp>
        <p:nvSpPr>
          <p:cNvPr id="15364" name="TextBox 3"/>
          <p:cNvSpPr txBox="1">
            <a:spLocks noChangeArrowheads="1"/>
          </p:cNvSpPr>
          <p:nvPr/>
        </p:nvSpPr>
        <p:spPr bwMode="auto">
          <a:xfrm>
            <a:off x="504056" y="3916451"/>
            <a:ext cx="766834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en-AU" sz="2000" dirty="0" smtClean="0">
                <a:solidFill>
                  <a:srgbClr val="2D2D8A"/>
                </a:solidFill>
                <a:latin typeface="+mn-lt"/>
                <a:ea typeface="+mn-ea"/>
              </a:rPr>
              <a:t>Xiaogang (Marshall) Ma</a:t>
            </a:r>
          </a:p>
          <a:p>
            <a:pPr algn="r">
              <a:defRPr/>
            </a:pPr>
            <a:endParaRPr lang="en-AU" sz="2000" dirty="0" smtClean="0">
              <a:solidFill>
                <a:srgbClr val="2D2D8A"/>
              </a:solidFill>
              <a:latin typeface="+mn-lt"/>
              <a:ea typeface="+mn-ea"/>
            </a:endParaRPr>
          </a:p>
          <a:p>
            <a:pPr algn="r">
              <a:defRPr/>
            </a:pPr>
            <a:r>
              <a:rPr lang="en-AU" sz="2000" dirty="0">
                <a:solidFill>
                  <a:srgbClr val="2D2D8A"/>
                </a:solidFill>
              </a:rPr>
              <a:t>Assistant Professor</a:t>
            </a:r>
          </a:p>
          <a:p>
            <a:pPr algn="r">
              <a:defRPr/>
            </a:pPr>
            <a:r>
              <a:rPr lang="en-AU" sz="2000" dirty="0" smtClean="0">
                <a:solidFill>
                  <a:srgbClr val="2D2D8A"/>
                </a:solidFill>
                <a:latin typeface="+mn-lt"/>
                <a:ea typeface="+mn-ea"/>
              </a:rPr>
              <a:t>Department of Computer Science</a:t>
            </a:r>
          </a:p>
          <a:p>
            <a:pPr algn="r">
              <a:defRPr/>
            </a:pPr>
            <a:r>
              <a:rPr lang="en-AU" sz="2000" dirty="0" smtClean="0">
                <a:solidFill>
                  <a:srgbClr val="2D2D8A"/>
                </a:solidFill>
                <a:latin typeface="+mn-lt"/>
                <a:ea typeface="+mn-ea"/>
              </a:rPr>
              <a:t>University of Idaho</a:t>
            </a:r>
          </a:p>
        </p:txBody>
      </p:sp>
      <p:grpSp>
        <p:nvGrpSpPr>
          <p:cNvPr id="23" name="Group 22"/>
          <p:cNvGrpSpPr/>
          <p:nvPr/>
        </p:nvGrpSpPr>
        <p:grpSpPr>
          <a:xfrm>
            <a:off x="6556634" y="5715839"/>
            <a:ext cx="1828691" cy="346328"/>
            <a:chOff x="554454" y="5908595"/>
            <a:chExt cx="1828691" cy="346328"/>
          </a:xfrm>
        </p:grpSpPr>
        <p:pic>
          <p:nvPicPr>
            <p:cNvPr id="24" name="Picture 14" descr="Twitter logo"/>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t="6149" b="7184"/>
            <a:stretch/>
          </p:blipFill>
          <p:spPr bwMode="auto">
            <a:xfrm>
              <a:off x="554454" y="5980603"/>
              <a:ext cx="316523" cy="274320"/>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Rectangle 24"/>
            <p:cNvSpPr/>
            <p:nvPr/>
          </p:nvSpPr>
          <p:spPr>
            <a:xfrm>
              <a:off x="736540" y="5908595"/>
              <a:ext cx="1646605" cy="338554"/>
            </a:xfrm>
            <a:prstGeom prst="rect">
              <a:avLst/>
            </a:prstGeom>
          </p:spPr>
          <p:txBody>
            <a:bodyPr wrap="none">
              <a:spAutoFit/>
            </a:bodyPr>
            <a:lstStyle/>
            <a:p>
              <a:pPr algn="r"/>
              <a:r>
                <a:rPr lang="en-AU" sz="1600" dirty="0">
                  <a:solidFill>
                    <a:schemeClr val="bg1">
                      <a:lumMod val="50000"/>
                    </a:schemeClr>
                  </a:solidFill>
                </a:rPr>
                <a:t> @</a:t>
              </a:r>
              <a:r>
                <a:rPr lang="en-AU" sz="1600" dirty="0" err="1">
                  <a:solidFill>
                    <a:schemeClr val="bg1">
                      <a:lumMod val="50000"/>
                    </a:schemeClr>
                  </a:solidFill>
                </a:rPr>
                <a:t>MarshallXMa</a:t>
              </a:r>
              <a:endParaRPr lang="en-US" sz="1600" dirty="0">
                <a:solidFill>
                  <a:schemeClr val="bg1">
                    <a:lumMod val="50000"/>
                  </a:schemeClr>
                </a:solidFill>
              </a:endParaRPr>
            </a:p>
          </p:txBody>
        </p:sp>
      </p:grpSp>
      <p:grpSp>
        <p:nvGrpSpPr>
          <p:cNvPr id="26" name="Group 25"/>
          <p:cNvGrpSpPr/>
          <p:nvPr/>
        </p:nvGrpSpPr>
        <p:grpSpPr>
          <a:xfrm>
            <a:off x="4316567" y="5747956"/>
            <a:ext cx="2055633" cy="338554"/>
            <a:chOff x="4485945" y="5908595"/>
            <a:chExt cx="2055633" cy="338554"/>
          </a:xfrm>
        </p:grpSpPr>
        <p:pic>
          <p:nvPicPr>
            <p:cNvPr id="27" name="Picture 12" descr="Close envelope"/>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85945" y="5963572"/>
              <a:ext cx="319790" cy="228600"/>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Rectangle 27"/>
            <p:cNvSpPr/>
            <p:nvPr/>
          </p:nvSpPr>
          <p:spPr>
            <a:xfrm>
              <a:off x="4745493" y="5908595"/>
              <a:ext cx="1796085" cy="338554"/>
            </a:xfrm>
            <a:prstGeom prst="rect">
              <a:avLst/>
            </a:prstGeom>
          </p:spPr>
          <p:txBody>
            <a:bodyPr wrap="none">
              <a:spAutoFit/>
            </a:bodyPr>
            <a:lstStyle/>
            <a:p>
              <a:pPr algn="r"/>
              <a:r>
                <a:rPr lang="en-AU" sz="1600" dirty="0" smtClean="0">
                  <a:solidFill>
                    <a:schemeClr val="bg1">
                      <a:lumMod val="50000"/>
                    </a:schemeClr>
                  </a:solidFill>
                </a:rPr>
                <a:t>max@uidaho.edu</a:t>
              </a:r>
              <a:endParaRPr lang="en-US" sz="1600" dirty="0">
                <a:solidFill>
                  <a:schemeClr val="bg1">
                    <a:lumMod val="50000"/>
                  </a:schemeClr>
                </a:solidFill>
              </a:endParaRPr>
            </a:p>
          </p:txBody>
        </p:sp>
      </p:grpSp>
      <p:pic>
        <p:nvPicPr>
          <p:cNvPr id="29" name="Picture 6" descr="Image result for university of idaho enginee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2325" y="188640"/>
            <a:ext cx="3696099" cy="8537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64981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IEWS Model</a:t>
            </a:r>
            <a:endParaRPr lang="en-US" sz="2800" dirty="0"/>
          </a:p>
        </p:txBody>
      </p:sp>
      <p:sp>
        <p:nvSpPr>
          <p:cNvPr id="6" name="Flowchart: Document 5"/>
          <p:cNvSpPr/>
          <p:nvPr/>
        </p:nvSpPr>
        <p:spPr bwMode="auto">
          <a:xfrm>
            <a:off x="1678316"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Input Entities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Rounded Rectangle 6"/>
          <p:cNvSpPr/>
          <p:nvPr/>
        </p:nvSpPr>
        <p:spPr bwMode="auto">
          <a:xfrm>
            <a:off x="107504" y="2502897"/>
            <a:ext cx="1270992" cy="810662"/>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Prefix-blocking</a:t>
            </a:r>
          </a:p>
        </p:txBody>
      </p:sp>
      <p:sp>
        <p:nvSpPr>
          <p:cNvPr id="8" name="Flowchart: Process 7"/>
          <p:cNvSpPr/>
          <p:nvPr/>
        </p:nvSpPr>
        <p:spPr bwMode="auto">
          <a:xfrm>
            <a:off x="1719278" y="2704669"/>
            <a:ext cx="1634480" cy="407118"/>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Blocking</a:t>
            </a:r>
          </a:p>
        </p:txBody>
      </p:sp>
      <p:sp>
        <p:nvSpPr>
          <p:cNvPr id="12" name="Flowchart: Process 11"/>
          <p:cNvSpPr/>
          <p:nvPr/>
        </p:nvSpPr>
        <p:spPr bwMode="auto">
          <a:xfrm>
            <a:off x="4439114" y="3657667"/>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Computing Similarity</a:t>
            </a:r>
            <a:endParaRPr lang="en-US" sz="2000" dirty="0">
              <a:latin typeface="Arial" pitchFamily="-110" charset="0"/>
              <a:ea typeface="ＭＳ Ｐゴシック" pitchFamily="-110" charset="-128"/>
              <a:cs typeface="ＭＳ Ｐゴシック" pitchFamily="-110" charset="-128"/>
            </a:endParaRPr>
          </a:p>
        </p:txBody>
      </p:sp>
      <p:graphicFrame>
        <p:nvGraphicFramePr>
          <p:cNvPr id="34" name="Table 33"/>
          <p:cNvGraphicFramePr>
            <a:graphicFrameLocks noGrp="1"/>
          </p:cNvGraphicFramePr>
          <p:nvPr>
            <p:extLst/>
          </p:nvPr>
        </p:nvGraphicFramePr>
        <p:xfrm>
          <a:off x="7084597" y="3581580"/>
          <a:ext cx="1634480" cy="838200"/>
        </p:xfrm>
        <a:graphic>
          <a:graphicData uri="http://schemas.openxmlformats.org/drawingml/2006/table">
            <a:tbl>
              <a:tblPr firstRow="1" bandRow="1">
                <a:tableStyleId>{5C22544A-7EE6-4342-B048-85BDC9FD1C3A}</a:tableStyleId>
              </a:tblPr>
              <a:tblGrid>
                <a:gridCol w="326896"/>
                <a:gridCol w="326896"/>
                <a:gridCol w="326896"/>
                <a:gridCol w="326896"/>
                <a:gridCol w="326896"/>
              </a:tblGrid>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bl>
          </a:graphicData>
        </a:graphic>
      </p:graphicFrame>
      <p:sp>
        <p:nvSpPr>
          <p:cNvPr id="37" name="Flowchart: Document 36"/>
          <p:cNvSpPr/>
          <p:nvPr/>
        </p:nvSpPr>
        <p:spPr bwMode="auto">
          <a:xfrm>
            <a:off x="1678316" y="3564248"/>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Entity Blocks</a:t>
            </a:r>
          </a:p>
        </p:txBody>
      </p:sp>
      <p:sp>
        <p:nvSpPr>
          <p:cNvPr id="39" name="Flowchart: Document 38"/>
          <p:cNvSpPr/>
          <p:nvPr/>
        </p:nvSpPr>
        <p:spPr bwMode="auto">
          <a:xfrm>
            <a:off x="7043635"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Final Matches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0" name="Flowchart: Process 39"/>
          <p:cNvSpPr/>
          <p:nvPr/>
        </p:nvSpPr>
        <p:spPr bwMode="auto">
          <a:xfrm>
            <a:off x="7084597" y="2564904"/>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Selecting Matches</a:t>
            </a:r>
            <a:endParaRPr lang="en-US" sz="2000" dirty="0">
              <a:latin typeface="Arial" pitchFamily="-110" charset="0"/>
              <a:ea typeface="ＭＳ Ｐゴシック" pitchFamily="-110" charset="-128"/>
              <a:cs typeface="ＭＳ Ｐゴシック" pitchFamily="-110" charset="-128"/>
            </a:endParaRPr>
          </a:p>
        </p:txBody>
      </p:sp>
      <p:cxnSp>
        <p:nvCxnSpPr>
          <p:cNvPr id="42" name="Straight Arrow Connector 41"/>
          <p:cNvCxnSpPr>
            <a:stCxn id="6" idx="2"/>
            <a:endCxn id="8" idx="0"/>
          </p:cNvCxnSpPr>
          <p:nvPr/>
        </p:nvCxnSpPr>
        <p:spPr bwMode="auto">
          <a:xfrm>
            <a:off x="2536518" y="2299942"/>
            <a:ext cx="0" cy="404727"/>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3" name="Straight Arrow Connector 42"/>
          <p:cNvCxnSpPr>
            <a:stCxn id="8" idx="2"/>
            <a:endCxn id="37" idx="0"/>
          </p:cNvCxnSpPr>
          <p:nvPr/>
        </p:nvCxnSpPr>
        <p:spPr bwMode="auto">
          <a:xfrm>
            <a:off x="2536518" y="3111787"/>
            <a:ext cx="0" cy="452461"/>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6" name="Straight Arrow Connector 45"/>
          <p:cNvCxnSpPr>
            <a:stCxn id="7" idx="3"/>
            <a:endCxn id="8" idx="1"/>
          </p:cNvCxnSpPr>
          <p:nvPr/>
        </p:nvCxnSpPr>
        <p:spPr bwMode="auto">
          <a:xfrm>
            <a:off x="1378496" y="2908228"/>
            <a:ext cx="340782" cy="0"/>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49" name="Straight Arrow Connector 48"/>
          <p:cNvCxnSpPr/>
          <p:nvPr/>
        </p:nvCxnSpPr>
        <p:spPr bwMode="auto">
          <a:xfrm>
            <a:off x="3394720" y="4000680"/>
            <a:ext cx="1054968"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2" name="Straight Arrow Connector 51"/>
          <p:cNvCxnSpPr>
            <a:stCxn id="12" idx="3"/>
            <a:endCxn id="34" idx="1"/>
          </p:cNvCxnSpPr>
          <p:nvPr/>
        </p:nvCxnSpPr>
        <p:spPr bwMode="auto">
          <a:xfrm>
            <a:off x="6073594" y="4000680"/>
            <a:ext cx="1011003"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5" name="Straight Arrow Connector 54"/>
          <p:cNvCxnSpPr>
            <a:stCxn id="34" idx="0"/>
            <a:endCxn id="40" idx="2"/>
          </p:cNvCxnSpPr>
          <p:nvPr/>
        </p:nvCxnSpPr>
        <p:spPr bwMode="auto">
          <a:xfrm flipV="1">
            <a:off x="7901837" y="3250930"/>
            <a:ext cx="0" cy="33065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8" name="Straight Arrow Connector 57"/>
          <p:cNvCxnSpPr>
            <a:stCxn id="40" idx="0"/>
            <a:endCxn id="39" idx="2"/>
          </p:cNvCxnSpPr>
          <p:nvPr/>
        </p:nvCxnSpPr>
        <p:spPr bwMode="auto">
          <a:xfrm flipV="1">
            <a:off x="7901837" y="2299942"/>
            <a:ext cx="0" cy="264962"/>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grpSp>
        <p:nvGrpSpPr>
          <p:cNvPr id="68" name="Group 67"/>
          <p:cNvGrpSpPr/>
          <p:nvPr/>
        </p:nvGrpSpPr>
        <p:grpSpPr>
          <a:xfrm>
            <a:off x="3155546" y="4725144"/>
            <a:ext cx="4201616" cy="1911313"/>
            <a:chOff x="2890664" y="4686039"/>
            <a:chExt cx="4201616" cy="1911313"/>
          </a:xfrm>
        </p:grpSpPr>
        <p:sp>
          <p:nvSpPr>
            <p:cNvPr id="11" name="Rounded Rectangle 10"/>
            <p:cNvSpPr/>
            <p:nvPr/>
          </p:nvSpPr>
          <p:spPr bwMode="auto">
            <a:xfrm>
              <a:off x="2890664" y="4686039"/>
              <a:ext cx="4201616" cy="759185"/>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Information Entropy based Weighted Similarity (IEWS) Model </a:t>
              </a:r>
            </a:p>
            <a:p>
              <a:pPr algn="ctr" eaLnBrk="0" hangingPunct="0"/>
              <a:endParaRPr lang="en-US" sz="2000" dirty="0">
                <a:latin typeface="Arial" pitchFamily="-110" charset="0"/>
                <a:ea typeface="ＭＳ Ｐゴシック" pitchFamily="-110" charset="-128"/>
                <a:cs typeface="ＭＳ Ｐゴシック" pitchFamily="-110" charset="-128"/>
              </a:endParaRPr>
            </a:p>
          </p:txBody>
        </p:sp>
        <p:sp>
          <p:nvSpPr>
            <p:cNvPr id="15" name="Snip Single Corner Rectangle 14"/>
            <p:cNvSpPr/>
            <p:nvPr/>
          </p:nvSpPr>
          <p:spPr bwMode="auto">
            <a:xfrm>
              <a:off x="2890664"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Information Entropy Computation</a:t>
              </a:r>
              <a:endParaRPr lang="en-US" sz="1800" dirty="0">
                <a:latin typeface="Arial" pitchFamily="-110" charset="0"/>
                <a:ea typeface="ＭＳ Ｐゴシック" pitchFamily="-110" charset="-128"/>
                <a:cs typeface="ＭＳ Ｐゴシック" pitchFamily="-110" charset="-128"/>
              </a:endParaRPr>
            </a:p>
          </p:txBody>
        </p:sp>
        <p:sp>
          <p:nvSpPr>
            <p:cNvPr id="38" name="Snip Single Corner Rectangle 37"/>
            <p:cNvSpPr/>
            <p:nvPr/>
          </p:nvSpPr>
          <p:spPr bwMode="auto">
            <a:xfrm flipH="1">
              <a:off x="5434093"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Triple-wise Similarity Computation</a:t>
              </a:r>
              <a:endParaRPr lang="en-US" sz="1800" dirty="0">
                <a:latin typeface="Arial" pitchFamily="-110" charset="0"/>
                <a:ea typeface="ＭＳ Ｐゴシック" pitchFamily="-110" charset="-128"/>
                <a:cs typeface="ＭＳ Ｐゴシック" pitchFamily="-110" charset="-128"/>
              </a:endParaRPr>
            </a:p>
          </p:txBody>
        </p:sp>
        <p:cxnSp>
          <p:nvCxnSpPr>
            <p:cNvPr id="61" name="Straight Arrow Connector 60"/>
            <p:cNvCxnSpPr>
              <a:stCxn id="15" idx="0"/>
              <a:endCxn id="11" idx="2"/>
            </p:cNvCxnSpPr>
            <p:nvPr/>
          </p:nvCxnSpPr>
          <p:spPr bwMode="auto">
            <a:xfrm flipV="1">
              <a:off x="4546848" y="5445224"/>
              <a:ext cx="444624"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65" name="Straight Arrow Connector 64"/>
            <p:cNvCxnSpPr>
              <a:stCxn id="38" idx="0"/>
              <a:endCxn id="11" idx="2"/>
            </p:cNvCxnSpPr>
            <p:nvPr/>
          </p:nvCxnSpPr>
          <p:spPr bwMode="auto">
            <a:xfrm flipH="1" flipV="1">
              <a:off x="4991472" y="5445224"/>
              <a:ext cx="442621"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grpSp>
      <p:cxnSp>
        <p:nvCxnSpPr>
          <p:cNvPr id="69" name="Straight Arrow Connector 68"/>
          <p:cNvCxnSpPr>
            <a:stCxn id="11" idx="0"/>
            <a:endCxn id="12" idx="2"/>
          </p:cNvCxnSpPr>
          <p:nvPr/>
        </p:nvCxnSpPr>
        <p:spPr bwMode="auto">
          <a:xfrm flipV="1">
            <a:off x="5256354" y="4343693"/>
            <a:ext cx="0" cy="381451"/>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sp>
        <p:nvSpPr>
          <p:cNvPr id="74" name="Flowchart: Process 73"/>
          <p:cNvSpPr/>
          <p:nvPr/>
        </p:nvSpPr>
        <p:spPr bwMode="auto">
          <a:xfrm>
            <a:off x="6681320" y="4365104"/>
            <a:ext cx="2211160" cy="686026"/>
          </a:xfrm>
          <a:prstGeom prst="flowChartProcess">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r>
              <a:rPr lang="en-US" sz="2000" dirty="0" smtClean="0">
                <a:latin typeface="Arial" pitchFamily="-110" charset="0"/>
                <a:ea typeface="ＭＳ Ｐゴシック" pitchFamily="-110" charset="-128"/>
                <a:cs typeface="ＭＳ Ｐゴシック" pitchFamily="-110" charset="-128"/>
              </a:rPr>
              <a:t>Similarity Matrix</a:t>
            </a:r>
            <a:endParaRPr lang="en-US" sz="2000" dirty="0">
              <a:latin typeface="Arial" pitchFamily="-110" charset="0"/>
              <a:ea typeface="ＭＳ Ｐゴシック" pitchFamily="-110" charset="-128"/>
              <a:cs typeface="ＭＳ Ｐゴシック" pitchFamily="-110" charset="-128"/>
            </a:endParaRPr>
          </a:p>
        </p:txBody>
      </p:sp>
      <p:sp>
        <p:nvSpPr>
          <p:cNvPr id="27" name="Flowchart: Process 26"/>
          <p:cNvSpPr/>
          <p:nvPr/>
        </p:nvSpPr>
        <p:spPr bwMode="auto">
          <a:xfrm>
            <a:off x="0" y="1330608"/>
            <a:ext cx="9144000" cy="2098392"/>
          </a:xfrm>
          <a:prstGeom prst="flowChartProcess">
            <a:avLst/>
          </a:prstGeom>
          <a:solidFill>
            <a:schemeClr val="bg1">
              <a:alpha val="9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8"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z="1600" smtClean="0">
                <a:solidFill>
                  <a:schemeClr val="tx1">
                    <a:lumMod val="95000"/>
                    <a:lumOff val="5000"/>
                  </a:schemeClr>
                </a:solidFill>
              </a:rPr>
              <a:pPr/>
              <a:t>10</a:t>
            </a:fld>
            <a:endParaRPr lang="en-US" sz="1600" dirty="0">
              <a:solidFill>
                <a:schemeClr val="tx1">
                  <a:lumMod val="95000"/>
                  <a:lumOff val="5000"/>
                </a:schemeClr>
              </a:solidFill>
            </a:endParaRPr>
          </a:p>
        </p:txBody>
      </p:sp>
    </p:spTree>
    <p:extLst>
      <p:ext uri="{BB962C8B-B14F-4D97-AF65-F5344CB8AC3E}">
        <p14:creationId xmlns:p14="http://schemas.microsoft.com/office/powerpoint/2010/main" val="1541835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Triple-wise Similarity</a:t>
            </a:r>
            <a:endParaRPr lang="en-US" sz="2800" dirty="0"/>
          </a:p>
        </p:txBody>
      </p:sp>
      <p:sp>
        <p:nvSpPr>
          <p:cNvPr id="6" name="Flowchart: Document 5"/>
          <p:cNvSpPr/>
          <p:nvPr/>
        </p:nvSpPr>
        <p:spPr bwMode="auto">
          <a:xfrm>
            <a:off x="1678316"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Input Entities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Rounded Rectangle 6"/>
          <p:cNvSpPr/>
          <p:nvPr/>
        </p:nvSpPr>
        <p:spPr bwMode="auto">
          <a:xfrm>
            <a:off x="107504" y="2502897"/>
            <a:ext cx="1270992" cy="810662"/>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Prefix-blocking</a:t>
            </a:r>
          </a:p>
        </p:txBody>
      </p:sp>
      <p:sp>
        <p:nvSpPr>
          <p:cNvPr id="8" name="Flowchart: Process 7"/>
          <p:cNvSpPr/>
          <p:nvPr/>
        </p:nvSpPr>
        <p:spPr bwMode="auto">
          <a:xfrm>
            <a:off x="1719278" y="2704669"/>
            <a:ext cx="1634480" cy="407118"/>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Blocking</a:t>
            </a:r>
          </a:p>
        </p:txBody>
      </p:sp>
      <p:sp>
        <p:nvSpPr>
          <p:cNvPr id="12" name="Flowchart: Process 11"/>
          <p:cNvSpPr/>
          <p:nvPr/>
        </p:nvSpPr>
        <p:spPr bwMode="auto">
          <a:xfrm>
            <a:off x="4439114" y="3657667"/>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Computing Similarity</a:t>
            </a:r>
            <a:endParaRPr lang="en-US" sz="2000" dirty="0">
              <a:latin typeface="Arial" pitchFamily="-110" charset="0"/>
              <a:ea typeface="ＭＳ Ｐゴシック" pitchFamily="-110" charset="-128"/>
              <a:cs typeface="ＭＳ Ｐゴシック" pitchFamily="-110" charset="-128"/>
            </a:endParaRPr>
          </a:p>
        </p:txBody>
      </p:sp>
      <p:graphicFrame>
        <p:nvGraphicFramePr>
          <p:cNvPr id="34" name="Table 33"/>
          <p:cNvGraphicFramePr>
            <a:graphicFrameLocks noGrp="1"/>
          </p:cNvGraphicFramePr>
          <p:nvPr>
            <p:extLst/>
          </p:nvPr>
        </p:nvGraphicFramePr>
        <p:xfrm>
          <a:off x="7084597" y="3581580"/>
          <a:ext cx="1634480" cy="838200"/>
        </p:xfrm>
        <a:graphic>
          <a:graphicData uri="http://schemas.openxmlformats.org/drawingml/2006/table">
            <a:tbl>
              <a:tblPr firstRow="1" bandRow="1">
                <a:tableStyleId>{5C22544A-7EE6-4342-B048-85BDC9FD1C3A}</a:tableStyleId>
              </a:tblPr>
              <a:tblGrid>
                <a:gridCol w="326896"/>
                <a:gridCol w="326896"/>
                <a:gridCol w="326896"/>
                <a:gridCol w="326896"/>
                <a:gridCol w="326896"/>
              </a:tblGrid>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bl>
          </a:graphicData>
        </a:graphic>
      </p:graphicFrame>
      <p:sp>
        <p:nvSpPr>
          <p:cNvPr id="37" name="Flowchart: Document 36"/>
          <p:cNvSpPr/>
          <p:nvPr/>
        </p:nvSpPr>
        <p:spPr bwMode="auto">
          <a:xfrm>
            <a:off x="1678316" y="3564248"/>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Entity Blocks</a:t>
            </a:r>
          </a:p>
        </p:txBody>
      </p:sp>
      <p:sp>
        <p:nvSpPr>
          <p:cNvPr id="39" name="Flowchart: Document 38"/>
          <p:cNvSpPr/>
          <p:nvPr/>
        </p:nvSpPr>
        <p:spPr bwMode="auto">
          <a:xfrm>
            <a:off x="7043635"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Final Matches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0" name="Flowchart: Process 39"/>
          <p:cNvSpPr/>
          <p:nvPr/>
        </p:nvSpPr>
        <p:spPr bwMode="auto">
          <a:xfrm>
            <a:off x="7084597" y="2564904"/>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Selecting Matches</a:t>
            </a:r>
            <a:endParaRPr lang="en-US" sz="2000" dirty="0">
              <a:latin typeface="Arial" pitchFamily="-110" charset="0"/>
              <a:ea typeface="ＭＳ Ｐゴシック" pitchFamily="-110" charset="-128"/>
              <a:cs typeface="ＭＳ Ｐゴシック" pitchFamily="-110" charset="-128"/>
            </a:endParaRPr>
          </a:p>
        </p:txBody>
      </p:sp>
      <p:cxnSp>
        <p:nvCxnSpPr>
          <p:cNvPr id="42" name="Straight Arrow Connector 41"/>
          <p:cNvCxnSpPr>
            <a:stCxn id="6" idx="2"/>
            <a:endCxn id="8" idx="0"/>
          </p:cNvCxnSpPr>
          <p:nvPr/>
        </p:nvCxnSpPr>
        <p:spPr bwMode="auto">
          <a:xfrm>
            <a:off x="2536518" y="2299942"/>
            <a:ext cx="0" cy="404727"/>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3" name="Straight Arrow Connector 42"/>
          <p:cNvCxnSpPr>
            <a:stCxn id="8" idx="2"/>
            <a:endCxn id="37" idx="0"/>
          </p:cNvCxnSpPr>
          <p:nvPr/>
        </p:nvCxnSpPr>
        <p:spPr bwMode="auto">
          <a:xfrm>
            <a:off x="2536518" y="3111787"/>
            <a:ext cx="0" cy="452461"/>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6" name="Straight Arrow Connector 45"/>
          <p:cNvCxnSpPr>
            <a:stCxn id="7" idx="3"/>
            <a:endCxn id="8" idx="1"/>
          </p:cNvCxnSpPr>
          <p:nvPr/>
        </p:nvCxnSpPr>
        <p:spPr bwMode="auto">
          <a:xfrm>
            <a:off x="1378496" y="2908228"/>
            <a:ext cx="340782" cy="0"/>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49" name="Straight Arrow Connector 48"/>
          <p:cNvCxnSpPr/>
          <p:nvPr/>
        </p:nvCxnSpPr>
        <p:spPr bwMode="auto">
          <a:xfrm>
            <a:off x="3394720" y="4000680"/>
            <a:ext cx="1054968"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2" name="Straight Arrow Connector 51"/>
          <p:cNvCxnSpPr>
            <a:stCxn id="12" idx="3"/>
            <a:endCxn id="34" idx="1"/>
          </p:cNvCxnSpPr>
          <p:nvPr/>
        </p:nvCxnSpPr>
        <p:spPr bwMode="auto">
          <a:xfrm>
            <a:off x="6073594" y="4000680"/>
            <a:ext cx="1011003"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5" name="Straight Arrow Connector 54"/>
          <p:cNvCxnSpPr>
            <a:stCxn id="34" idx="0"/>
            <a:endCxn id="40" idx="2"/>
          </p:cNvCxnSpPr>
          <p:nvPr/>
        </p:nvCxnSpPr>
        <p:spPr bwMode="auto">
          <a:xfrm flipV="1">
            <a:off x="7901837" y="3250930"/>
            <a:ext cx="0" cy="33065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8" name="Straight Arrow Connector 57"/>
          <p:cNvCxnSpPr>
            <a:stCxn id="40" idx="0"/>
            <a:endCxn id="39" idx="2"/>
          </p:cNvCxnSpPr>
          <p:nvPr/>
        </p:nvCxnSpPr>
        <p:spPr bwMode="auto">
          <a:xfrm flipV="1">
            <a:off x="7901837" y="2299942"/>
            <a:ext cx="0" cy="264962"/>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grpSp>
        <p:nvGrpSpPr>
          <p:cNvPr id="68" name="Group 67"/>
          <p:cNvGrpSpPr/>
          <p:nvPr/>
        </p:nvGrpSpPr>
        <p:grpSpPr>
          <a:xfrm>
            <a:off x="3155546" y="4725144"/>
            <a:ext cx="4201616" cy="1911313"/>
            <a:chOff x="2890664" y="4686039"/>
            <a:chExt cx="4201616" cy="1911313"/>
          </a:xfrm>
        </p:grpSpPr>
        <p:sp>
          <p:nvSpPr>
            <p:cNvPr id="11" name="Rounded Rectangle 10"/>
            <p:cNvSpPr/>
            <p:nvPr/>
          </p:nvSpPr>
          <p:spPr bwMode="auto">
            <a:xfrm>
              <a:off x="2890664" y="4686039"/>
              <a:ext cx="4201616" cy="759185"/>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Information Entropy based Weighted Similarity (IEWS) Model </a:t>
              </a:r>
            </a:p>
            <a:p>
              <a:pPr algn="ctr" eaLnBrk="0" hangingPunct="0"/>
              <a:endParaRPr lang="en-US" sz="2000" dirty="0">
                <a:latin typeface="Arial" pitchFamily="-110" charset="0"/>
                <a:ea typeface="ＭＳ Ｐゴシック" pitchFamily="-110" charset="-128"/>
                <a:cs typeface="ＭＳ Ｐゴシック" pitchFamily="-110" charset="-128"/>
              </a:endParaRPr>
            </a:p>
          </p:txBody>
        </p:sp>
        <p:sp>
          <p:nvSpPr>
            <p:cNvPr id="15" name="Snip Single Corner Rectangle 14"/>
            <p:cNvSpPr/>
            <p:nvPr/>
          </p:nvSpPr>
          <p:spPr bwMode="auto">
            <a:xfrm>
              <a:off x="2890664"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Information Entropy Computation</a:t>
              </a:r>
              <a:endParaRPr lang="en-US" sz="1800" dirty="0">
                <a:latin typeface="Arial" pitchFamily="-110" charset="0"/>
                <a:ea typeface="ＭＳ Ｐゴシック" pitchFamily="-110" charset="-128"/>
                <a:cs typeface="ＭＳ Ｐゴシック" pitchFamily="-110" charset="-128"/>
              </a:endParaRPr>
            </a:p>
          </p:txBody>
        </p:sp>
        <p:sp>
          <p:nvSpPr>
            <p:cNvPr id="38" name="Snip Single Corner Rectangle 37"/>
            <p:cNvSpPr/>
            <p:nvPr/>
          </p:nvSpPr>
          <p:spPr bwMode="auto">
            <a:xfrm flipH="1">
              <a:off x="5434093"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Triple-wise Similarity Computation</a:t>
              </a:r>
              <a:endParaRPr lang="en-US" sz="1800" dirty="0">
                <a:latin typeface="Arial" pitchFamily="-110" charset="0"/>
                <a:ea typeface="ＭＳ Ｐゴシック" pitchFamily="-110" charset="-128"/>
                <a:cs typeface="ＭＳ Ｐゴシック" pitchFamily="-110" charset="-128"/>
              </a:endParaRPr>
            </a:p>
          </p:txBody>
        </p:sp>
        <p:cxnSp>
          <p:nvCxnSpPr>
            <p:cNvPr id="61" name="Straight Arrow Connector 60"/>
            <p:cNvCxnSpPr>
              <a:stCxn id="15" idx="0"/>
              <a:endCxn id="11" idx="2"/>
            </p:cNvCxnSpPr>
            <p:nvPr/>
          </p:nvCxnSpPr>
          <p:spPr bwMode="auto">
            <a:xfrm flipV="1">
              <a:off x="4546848" y="5445224"/>
              <a:ext cx="444624"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65" name="Straight Arrow Connector 64"/>
            <p:cNvCxnSpPr>
              <a:stCxn id="38" idx="0"/>
              <a:endCxn id="11" idx="2"/>
            </p:cNvCxnSpPr>
            <p:nvPr/>
          </p:nvCxnSpPr>
          <p:spPr bwMode="auto">
            <a:xfrm flipH="1" flipV="1">
              <a:off x="4991472" y="5445224"/>
              <a:ext cx="442621"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grpSp>
      <p:cxnSp>
        <p:nvCxnSpPr>
          <p:cNvPr id="69" name="Straight Arrow Connector 68"/>
          <p:cNvCxnSpPr>
            <a:stCxn id="11" idx="0"/>
            <a:endCxn id="12" idx="2"/>
          </p:cNvCxnSpPr>
          <p:nvPr/>
        </p:nvCxnSpPr>
        <p:spPr bwMode="auto">
          <a:xfrm flipV="1">
            <a:off x="5256354" y="4343693"/>
            <a:ext cx="0" cy="381451"/>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sp>
        <p:nvSpPr>
          <p:cNvPr id="74" name="Flowchart: Process 73"/>
          <p:cNvSpPr/>
          <p:nvPr/>
        </p:nvSpPr>
        <p:spPr bwMode="auto">
          <a:xfrm>
            <a:off x="6681320" y="4365104"/>
            <a:ext cx="2211160" cy="686026"/>
          </a:xfrm>
          <a:prstGeom prst="flowChartProcess">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r>
              <a:rPr lang="en-US" sz="2000" dirty="0" smtClean="0">
                <a:latin typeface="Arial" pitchFamily="-110" charset="0"/>
                <a:ea typeface="ＭＳ Ｐゴシック" pitchFamily="-110" charset="-128"/>
                <a:cs typeface="ＭＳ Ｐゴシック" pitchFamily="-110" charset="-128"/>
              </a:rPr>
              <a:t>Similarity Matrix</a:t>
            </a:r>
            <a:endParaRPr lang="en-US" sz="2000" dirty="0">
              <a:latin typeface="Arial" pitchFamily="-110" charset="0"/>
              <a:ea typeface="ＭＳ Ｐゴシック" pitchFamily="-110" charset="-128"/>
              <a:cs typeface="ＭＳ Ｐゴシック" pitchFamily="-110" charset="-128"/>
            </a:endParaRPr>
          </a:p>
        </p:txBody>
      </p:sp>
      <p:sp>
        <p:nvSpPr>
          <p:cNvPr id="27" name="Flowchart: Process 26"/>
          <p:cNvSpPr/>
          <p:nvPr/>
        </p:nvSpPr>
        <p:spPr bwMode="auto">
          <a:xfrm>
            <a:off x="0" y="1330608"/>
            <a:ext cx="9144000" cy="5527392"/>
          </a:xfrm>
          <a:prstGeom prst="flowChartProcess">
            <a:avLst/>
          </a:prstGeom>
          <a:solidFill>
            <a:schemeClr val="bg1">
              <a:alpha val="9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8" name="Snip Single Corner Rectangle 27"/>
          <p:cNvSpPr/>
          <p:nvPr/>
        </p:nvSpPr>
        <p:spPr bwMode="auto">
          <a:xfrm flipH="1">
            <a:off x="5703808" y="5630768"/>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Triple-wise Similarity Computation</a:t>
            </a:r>
            <a:endParaRPr lang="en-US" sz="1800" dirty="0">
              <a:latin typeface="Arial" pitchFamily="-110" charset="0"/>
              <a:ea typeface="ＭＳ Ｐゴシック" pitchFamily="-110" charset="-128"/>
              <a:cs typeface="ＭＳ Ｐゴシック" pitchFamily="-110" charset="-128"/>
            </a:endParaRPr>
          </a:p>
        </p:txBody>
      </p:sp>
      <p:sp>
        <p:nvSpPr>
          <p:cNvPr id="29" name="Content Placeholder 2"/>
          <p:cNvSpPr txBox="1">
            <a:spLocks/>
          </p:cNvSpPr>
          <p:nvPr/>
        </p:nvSpPr>
        <p:spPr bwMode="auto">
          <a:xfrm>
            <a:off x="251520" y="1871507"/>
            <a:ext cx="5452288" cy="170150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dirty="0" smtClean="0"/>
              <a:t>Similarity between two </a:t>
            </a:r>
            <a:r>
              <a:rPr lang="en-US" sz="2000" dirty="0" smtClean="0"/>
              <a:t>entities </a:t>
            </a:r>
            <a:r>
              <a:rPr lang="en-US" sz="2000" i="1" dirty="0" smtClean="0"/>
              <a:t>c</a:t>
            </a:r>
            <a:r>
              <a:rPr lang="en-US" sz="2000" dirty="0" smtClean="0"/>
              <a:t> </a:t>
            </a:r>
            <a:r>
              <a:rPr lang="en-US" sz="2000" dirty="0" smtClean="0"/>
              <a:t>and </a:t>
            </a:r>
            <a:r>
              <a:rPr lang="en-US" sz="2000" i="1" dirty="0" smtClean="0"/>
              <a:t>c’</a:t>
            </a:r>
          </a:p>
          <a:p>
            <a:pPr lvl="1"/>
            <a:r>
              <a:rPr lang="en-US" sz="1800" dirty="0" smtClean="0"/>
              <a:t>Similarity between triples describing the two </a:t>
            </a:r>
            <a:r>
              <a:rPr lang="en-US" sz="1800" dirty="0" smtClean="0"/>
              <a:t>entities</a:t>
            </a:r>
            <a:endParaRPr lang="en-US" sz="1800" dirty="0" smtClean="0"/>
          </a:p>
          <a:p>
            <a:pPr lvl="1"/>
            <a:r>
              <a:rPr lang="en-US" sz="1800" dirty="0" smtClean="0"/>
              <a:t>Triple-wise (</a:t>
            </a:r>
            <a:r>
              <a:rPr lang="en-US" sz="1800" i="1" dirty="0" err="1" smtClean="0"/>
              <a:t>pv</a:t>
            </a:r>
            <a:r>
              <a:rPr lang="en-US" sz="1800" dirty="0" smtClean="0"/>
              <a:t>) similarity: </a:t>
            </a:r>
            <a:r>
              <a:rPr lang="en-US" sz="1800" dirty="0" err="1" smtClean="0"/>
              <a:t>Sim</a:t>
            </a:r>
            <a:r>
              <a:rPr lang="en-US" sz="1800" i="1" baseline="30000" dirty="0" err="1" smtClean="0"/>
              <a:t>pv</a:t>
            </a:r>
            <a:r>
              <a:rPr lang="en-US" sz="1800" dirty="0" smtClean="0"/>
              <a:t> </a:t>
            </a:r>
          </a:p>
          <a:p>
            <a:r>
              <a:rPr lang="en-US" sz="2000" dirty="0" smtClean="0"/>
              <a:t>A challenge: property mapping</a:t>
            </a:r>
            <a:endParaRPr lang="en-US" sz="2000" dirty="0"/>
          </a:p>
        </p:txBody>
      </p:sp>
      <p:grpSp>
        <p:nvGrpSpPr>
          <p:cNvPr id="3" name="Group 2"/>
          <p:cNvGrpSpPr/>
          <p:nvPr/>
        </p:nvGrpSpPr>
        <p:grpSpPr>
          <a:xfrm>
            <a:off x="5868144" y="1526710"/>
            <a:ext cx="3275856" cy="2046306"/>
            <a:chOff x="251520" y="3389392"/>
            <a:chExt cx="3985225" cy="2046306"/>
          </a:xfrm>
        </p:grpSpPr>
        <p:sp>
          <p:nvSpPr>
            <p:cNvPr id="30" name="Content Placeholder 2"/>
            <p:cNvSpPr txBox="1">
              <a:spLocks/>
            </p:cNvSpPr>
            <p:nvPr/>
          </p:nvSpPr>
          <p:spPr bwMode="auto">
            <a:xfrm>
              <a:off x="251520" y="3746210"/>
              <a:ext cx="3732118" cy="168948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1800" dirty="0"/>
                <a:t>_:Boston </a:t>
              </a:r>
              <a:r>
                <a:rPr lang="en-US" sz="1800" dirty="0" err="1">
                  <a:solidFill>
                    <a:srgbClr val="00B050"/>
                  </a:solidFill>
                </a:rPr>
                <a:t>rdfs:type</a:t>
              </a:r>
              <a:r>
                <a:rPr lang="en-US" sz="1800" dirty="0"/>
                <a:t> _:t1 </a:t>
              </a:r>
            </a:p>
            <a:p>
              <a:pPr marL="0" indent="0">
                <a:buNone/>
              </a:pPr>
              <a:r>
                <a:rPr lang="en-US" sz="1800" dirty="0"/>
                <a:t>_:t1 </a:t>
              </a:r>
              <a:r>
                <a:rPr lang="en-US" sz="1800" dirty="0" err="1"/>
                <a:t>rdfs:label</a:t>
              </a:r>
              <a:r>
                <a:rPr lang="en-US" sz="1800" dirty="0"/>
                <a:t> ‘City’  </a:t>
              </a:r>
            </a:p>
            <a:p>
              <a:pPr marL="0" indent="0">
                <a:buNone/>
              </a:pPr>
              <a:r>
                <a:rPr lang="en-US" sz="1800" dirty="0"/>
                <a:t> </a:t>
              </a:r>
              <a:r>
                <a:rPr lang="en-US" sz="1800" dirty="0" smtClean="0"/>
                <a:t>       </a:t>
              </a:r>
              <a:r>
                <a:rPr lang="en-US" sz="1800" dirty="0" smtClean="0">
                  <a:solidFill>
                    <a:srgbClr val="FF0000"/>
                  </a:solidFill>
                </a:rPr>
                <a:t>is </a:t>
              </a:r>
              <a:r>
                <a:rPr lang="en-US" sz="1800" dirty="0">
                  <a:solidFill>
                    <a:srgbClr val="FF0000"/>
                  </a:solidFill>
                </a:rPr>
                <a:t>same as</a:t>
              </a:r>
              <a:r>
                <a:rPr lang="en-US" sz="1800" dirty="0"/>
                <a:t> </a:t>
              </a:r>
            </a:p>
            <a:p>
              <a:pPr marL="0" indent="0">
                <a:buNone/>
              </a:pPr>
              <a:r>
                <a:rPr lang="en-US" sz="1800" dirty="0"/>
                <a:t>_:Boston </a:t>
              </a:r>
              <a:r>
                <a:rPr lang="en-US" sz="1800" dirty="0">
                  <a:solidFill>
                    <a:srgbClr val="00B050"/>
                  </a:solidFill>
                </a:rPr>
                <a:t>_:category </a:t>
              </a:r>
              <a:r>
                <a:rPr lang="en-US" sz="1800" dirty="0"/>
                <a:t>‘City’. </a:t>
              </a:r>
            </a:p>
          </p:txBody>
        </p:sp>
        <p:sp>
          <p:nvSpPr>
            <p:cNvPr id="31" name="Title 1"/>
            <p:cNvSpPr txBox="1">
              <a:spLocks/>
            </p:cNvSpPr>
            <p:nvPr/>
          </p:nvSpPr>
          <p:spPr bwMode="auto">
            <a:xfrm>
              <a:off x="251520" y="3389392"/>
              <a:ext cx="3985225" cy="36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a:lstStyle>
            <a:p>
              <a:pPr algn="l"/>
              <a:r>
                <a:rPr lang="en-US" sz="1800" b="1" kern="1200" dirty="0" smtClean="0">
                  <a:solidFill>
                    <a:srgbClr val="0070C0"/>
                  </a:solidFill>
                  <a:latin typeface="Comic Sans MS" pitchFamily="66" charset="0"/>
                  <a:ea typeface="ＭＳ Ｐゴシック" pitchFamily="34" charset="-128"/>
                  <a:cs typeface="+mn-cs"/>
                </a:rPr>
                <a:t>Example: property mapping</a:t>
              </a:r>
              <a:endParaRPr lang="en-US" sz="1800" b="1" kern="1200" dirty="0">
                <a:solidFill>
                  <a:srgbClr val="0070C0"/>
                </a:solidFill>
                <a:latin typeface="Comic Sans MS" pitchFamily="66" charset="0"/>
                <a:ea typeface="ＭＳ Ｐゴシック" pitchFamily="34" charset="-128"/>
                <a:cs typeface="+mn-cs"/>
              </a:endParaRPr>
            </a:p>
          </p:txBody>
        </p:sp>
      </p:grpSp>
      <p:sp>
        <p:nvSpPr>
          <p:cNvPr id="35"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z="1600" smtClean="0">
                <a:solidFill>
                  <a:schemeClr val="tx1">
                    <a:lumMod val="95000"/>
                    <a:lumOff val="5000"/>
                  </a:schemeClr>
                </a:solidFill>
              </a:rPr>
              <a:pPr/>
              <a:t>11</a:t>
            </a:fld>
            <a:endParaRPr lang="en-US" sz="1600" dirty="0">
              <a:solidFill>
                <a:schemeClr val="tx1">
                  <a:lumMod val="95000"/>
                  <a:lumOff val="5000"/>
                </a:schemeClr>
              </a:solidFill>
            </a:endParaRPr>
          </a:p>
        </p:txBody>
      </p:sp>
    </p:spTree>
    <p:extLst>
      <p:ext uri="{BB962C8B-B14F-4D97-AF65-F5344CB8AC3E}">
        <p14:creationId xmlns:p14="http://schemas.microsoft.com/office/powerpoint/2010/main" val="209228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Similarity between </a:t>
            </a:r>
            <a:r>
              <a:rPr lang="en-US" sz="2800" dirty="0" smtClean="0"/>
              <a:t>Two Triple Values</a:t>
            </a:r>
            <a:endParaRPr lang="en-US" sz="2800" dirty="0"/>
          </a:p>
        </p:txBody>
      </p:sp>
      <p:sp>
        <p:nvSpPr>
          <p:cNvPr id="6" name="Flowchart: Document 5"/>
          <p:cNvSpPr/>
          <p:nvPr/>
        </p:nvSpPr>
        <p:spPr bwMode="auto">
          <a:xfrm>
            <a:off x="1678316"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Input Entities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Rounded Rectangle 6"/>
          <p:cNvSpPr/>
          <p:nvPr/>
        </p:nvSpPr>
        <p:spPr bwMode="auto">
          <a:xfrm>
            <a:off x="107504" y="2502897"/>
            <a:ext cx="1270992" cy="810662"/>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Prefix-blocking</a:t>
            </a:r>
          </a:p>
        </p:txBody>
      </p:sp>
      <p:sp>
        <p:nvSpPr>
          <p:cNvPr id="8" name="Flowchart: Process 7"/>
          <p:cNvSpPr/>
          <p:nvPr/>
        </p:nvSpPr>
        <p:spPr bwMode="auto">
          <a:xfrm>
            <a:off x="1719278" y="2704669"/>
            <a:ext cx="1634480" cy="407118"/>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Blocking</a:t>
            </a:r>
          </a:p>
        </p:txBody>
      </p:sp>
      <p:sp>
        <p:nvSpPr>
          <p:cNvPr id="12" name="Flowchart: Process 11"/>
          <p:cNvSpPr/>
          <p:nvPr/>
        </p:nvSpPr>
        <p:spPr bwMode="auto">
          <a:xfrm>
            <a:off x="4439114" y="3657667"/>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Computing Similarity</a:t>
            </a:r>
            <a:endParaRPr lang="en-US" sz="2000" dirty="0">
              <a:latin typeface="Arial" pitchFamily="-110" charset="0"/>
              <a:ea typeface="ＭＳ Ｐゴシック" pitchFamily="-110" charset="-128"/>
              <a:cs typeface="ＭＳ Ｐゴシック" pitchFamily="-110" charset="-128"/>
            </a:endParaRPr>
          </a:p>
        </p:txBody>
      </p:sp>
      <p:graphicFrame>
        <p:nvGraphicFramePr>
          <p:cNvPr id="34" name="Table 33"/>
          <p:cNvGraphicFramePr>
            <a:graphicFrameLocks noGrp="1"/>
          </p:cNvGraphicFramePr>
          <p:nvPr>
            <p:extLst/>
          </p:nvPr>
        </p:nvGraphicFramePr>
        <p:xfrm>
          <a:off x="7084597" y="3581580"/>
          <a:ext cx="1634480" cy="838200"/>
        </p:xfrm>
        <a:graphic>
          <a:graphicData uri="http://schemas.openxmlformats.org/drawingml/2006/table">
            <a:tbl>
              <a:tblPr firstRow="1" bandRow="1">
                <a:tableStyleId>{5C22544A-7EE6-4342-B048-85BDC9FD1C3A}</a:tableStyleId>
              </a:tblPr>
              <a:tblGrid>
                <a:gridCol w="326896"/>
                <a:gridCol w="326896"/>
                <a:gridCol w="326896"/>
                <a:gridCol w="326896"/>
                <a:gridCol w="326896"/>
              </a:tblGrid>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bl>
          </a:graphicData>
        </a:graphic>
      </p:graphicFrame>
      <p:sp>
        <p:nvSpPr>
          <p:cNvPr id="37" name="Flowchart: Document 36"/>
          <p:cNvSpPr/>
          <p:nvPr/>
        </p:nvSpPr>
        <p:spPr bwMode="auto">
          <a:xfrm>
            <a:off x="1678316" y="3564248"/>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Entity Blocks</a:t>
            </a:r>
          </a:p>
        </p:txBody>
      </p:sp>
      <p:sp>
        <p:nvSpPr>
          <p:cNvPr id="39" name="Flowchart: Document 38"/>
          <p:cNvSpPr/>
          <p:nvPr/>
        </p:nvSpPr>
        <p:spPr bwMode="auto">
          <a:xfrm>
            <a:off x="7043635"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Final Matches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0" name="Flowchart: Process 39"/>
          <p:cNvSpPr/>
          <p:nvPr/>
        </p:nvSpPr>
        <p:spPr bwMode="auto">
          <a:xfrm>
            <a:off x="7084597" y="2564904"/>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Selecting Matches</a:t>
            </a:r>
            <a:endParaRPr lang="en-US" sz="2000" dirty="0">
              <a:latin typeface="Arial" pitchFamily="-110" charset="0"/>
              <a:ea typeface="ＭＳ Ｐゴシック" pitchFamily="-110" charset="-128"/>
              <a:cs typeface="ＭＳ Ｐゴシック" pitchFamily="-110" charset="-128"/>
            </a:endParaRPr>
          </a:p>
        </p:txBody>
      </p:sp>
      <p:cxnSp>
        <p:nvCxnSpPr>
          <p:cNvPr id="42" name="Straight Arrow Connector 41"/>
          <p:cNvCxnSpPr>
            <a:stCxn id="6" idx="2"/>
            <a:endCxn id="8" idx="0"/>
          </p:cNvCxnSpPr>
          <p:nvPr/>
        </p:nvCxnSpPr>
        <p:spPr bwMode="auto">
          <a:xfrm>
            <a:off x="2536518" y="2299942"/>
            <a:ext cx="0" cy="404727"/>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3" name="Straight Arrow Connector 42"/>
          <p:cNvCxnSpPr>
            <a:stCxn id="8" idx="2"/>
            <a:endCxn id="37" idx="0"/>
          </p:cNvCxnSpPr>
          <p:nvPr/>
        </p:nvCxnSpPr>
        <p:spPr bwMode="auto">
          <a:xfrm>
            <a:off x="2536518" y="3111787"/>
            <a:ext cx="0" cy="452461"/>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6" name="Straight Arrow Connector 45"/>
          <p:cNvCxnSpPr>
            <a:stCxn id="7" idx="3"/>
            <a:endCxn id="8" idx="1"/>
          </p:cNvCxnSpPr>
          <p:nvPr/>
        </p:nvCxnSpPr>
        <p:spPr bwMode="auto">
          <a:xfrm>
            <a:off x="1378496" y="2908228"/>
            <a:ext cx="340782" cy="0"/>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49" name="Straight Arrow Connector 48"/>
          <p:cNvCxnSpPr/>
          <p:nvPr/>
        </p:nvCxnSpPr>
        <p:spPr bwMode="auto">
          <a:xfrm>
            <a:off x="3394720" y="4000680"/>
            <a:ext cx="1054968"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2" name="Straight Arrow Connector 51"/>
          <p:cNvCxnSpPr>
            <a:stCxn id="12" idx="3"/>
            <a:endCxn id="34" idx="1"/>
          </p:cNvCxnSpPr>
          <p:nvPr/>
        </p:nvCxnSpPr>
        <p:spPr bwMode="auto">
          <a:xfrm>
            <a:off x="6073594" y="4000680"/>
            <a:ext cx="1011003"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5" name="Straight Arrow Connector 54"/>
          <p:cNvCxnSpPr>
            <a:stCxn id="34" idx="0"/>
            <a:endCxn id="40" idx="2"/>
          </p:cNvCxnSpPr>
          <p:nvPr/>
        </p:nvCxnSpPr>
        <p:spPr bwMode="auto">
          <a:xfrm flipV="1">
            <a:off x="7901837" y="3250930"/>
            <a:ext cx="0" cy="33065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8" name="Straight Arrow Connector 57"/>
          <p:cNvCxnSpPr>
            <a:stCxn id="40" idx="0"/>
            <a:endCxn id="39" idx="2"/>
          </p:cNvCxnSpPr>
          <p:nvPr/>
        </p:nvCxnSpPr>
        <p:spPr bwMode="auto">
          <a:xfrm flipV="1">
            <a:off x="7901837" y="2299942"/>
            <a:ext cx="0" cy="264962"/>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grpSp>
        <p:nvGrpSpPr>
          <p:cNvPr id="68" name="Group 67"/>
          <p:cNvGrpSpPr/>
          <p:nvPr/>
        </p:nvGrpSpPr>
        <p:grpSpPr>
          <a:xfrm>
            <a:off x="3155546" y="4725144"/>
            <a:ext cx="4201616" cy="1911313"/>
            <a:chOff x="2890664" y="4686039"/>
            <a:chExt cx="4201616" cy="1911313"/>
          </a:xfrm>
        </p:grpSpPr>
        <p:sp>
          <p:nvSpPr>
            <p:cNvPr id="11" name="Rounded Rectangle 10"/>
            <p:cNvSpPr/>
            <p:nvPr/>
          </p:nvSpPr>
          <p:spPr bwMode="auto">
            <a:xfrm>
              <a:off x="2890664" y="4686039"/>
              <a:ext cx="4201616" cy="759185"/>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Information Entropy based Weighted Similarity (IEWS) Model </a:t>
              </a:r>
            </a:p>
            <a:p>
              <a:pPr algn="ctr" eaLnBrk="0" hangingPunct="0"/>
              <a:endParaRPr lang="en-US" sz="2000" dirty="0">
                <a:latin typeface="Arial" pitchFamily="-110" charset="0"/>
                <a:ea typeface="ＭＳ Ｐゴシック" pitchFamily="-110" charset="-128"/>
                <a:cs typeface="ＭＳ Ｐゴシック" pitchFamily="-110" charset="-128"/>
              </a:endParaRPr>
            </a:p>
          </p:txBody>
        </p:sp>
        <p:sp>
          <p:nvSpPr>
            <p:cNvPr id="15" name="Snip Single Corner Rectangle 14"/>
            <p:cNvSpPr/>
            <p:nvPr/>
          </p:nvSpPr>
          <p:spPr bwMode="auto">
            <a:xfrm>
              <a:off x="2890664"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Information Entropy Computation</a:t>
              </a:r>
              <a:endParaRPr lang="en-US" sz="1800" dirty="0">
                <a:latin typeface="Arial" pitchFamily="-110" charset="0"/>
                <a:ea typeface="ＭＳ Ｐゴシック" pitchFamily="-110" charset="-128"/>
                <a:cs typeface="ＭＳ Ｐゴシック" pitchFamily="-110" charset="-128"/>
              </a:endParaRPr>
            </a:p>
          </p:txBody>
        </p:sp>
        <p:sp>
          <p:nvSpPr>
            <p:cNvPr id="38" name="Snip Single Corner Rectangle 37"/>
            <p:cNvSpPr/>
            <p:nvPr/>
          </p:nvSpPr>
          <p:spPr bwMode="auto">
            <a:xfrm flipH="1">
              <a:off x="5434093"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Triple-wise Similarity Computation</a:t>
              </a:r>
              <a:endParaRPr lang="en-US" sz="1800" dirty="0">
                <a:latin typeface="Arial" pitchFamily="-110" charset="0"/>
                <a:ea typeface="ＭＳ Ｐゴシック" pitchFamily="-110" charset="-128"/>
                <a:cs typeface="ＭＳ Ｐゴシック" pitchFamily="-110" charset="-128"/>
              </a:endParaRPr>
            </a:p>
          </p:txBody>
        </p:sp>
        <p:cxnSp>
          <p:nvCxnSpPr>
            <p:cNvPr id="61" name="Straight Arrow Connector 60"/>
            <p:cNvCxnSpPr>
              <a:stCxn id="15" idx="0"/>
              <a:endCxn id="11" idx="2"/>
            </p:cNvCxnSpPr>
            <p:nvPr/>
          </p:nvCxnSpPr>
          <p:spPr bwMode="auto">
            <a:xfrm flipV="1">
              <a:off x="4546848" y="5445224"/>
              <a:ext cx="444624"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65" name="Straight Arrow Connector 64"/>
            <p:cNvCxnSpPr>
              <a:stCxn id="38" idx="0"/>
              <a:endCxn id="11" idx="2"/>
            </p:cNvCxnSpPr>
            <p:nvPr/>
          </p:nvCxnSpPr>
          <p:spPr bwMode="auto">
            <a:xfrm flipH="1" flipV="1">
              <a:off x="4991472" y="5445224"/>
              <a:ext cx="442621"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grpSp>
      <p:cxnSp>
        <p:nvCxnSpPr>
          <p:cNvPr id="69" name="Straight Arrow Connector 68"/>
          <p:cNvCxnSpPr>
            <a:stCxn id="11" idx="0"/>
            <a:endCxn id="12" idx="2"/>
          </p:cNvCxnSpPr>
          <p:nvPr/>
        </p:nvCxnSpPr>
        <p:spPr bwMode="auto">
          <a:xfrm flipV="1">
            <a:off x="5256354" y="4343693"/>
            <a:ext cx="0" cy="381451"/>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sp>
        <p:nvSpPr>
          <p:cNvPr id="74" name="Flowchart: Process 73"/>
          <p:cNvSpPr/>
          <p:nvPr/>
        </p:nvSpPr>
        <p:spPr bwMode="auto">
          <a:xfrm>
            <a:off x="6681320" y="4365104"/>
            <a:ext cx="2211160" cy="686026"/>
          </a:xfrm>
          <a:prstGeom prst="flowChartProcess">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r>
              <a:rPr lang="en-US" sz="2000" dirty="0" smtClean="0">
                <a:latin typeface="Arial" pitchFamily="-110" charset="0"/>
                <a:ea typeface="ＭＳ Ｐゴシック" pitchFamily="-110" charset="-128"/>
                <a:cs typeface="ＭＳ Ｐゴシック" pitchFamily="-110" charset="-128"/>
              </a:rPr>
              <a:t>Similarity Matrix</a:t>
            </a:r>
            <a:endParaRPr lang="en-US" sz="2000" dirty="0">
              <a:latin typeface="Arial" pitchFamily="-110" charset="0"/>
              <a:ea typeface="ＭＳ Ｐゴシック" pitchFamily="-110" charset="-128"/>
              <a:cs typeface="ＭＳ Ｐゴシック" pitchFamily="-110" charset="-128"/>
            </a:endParaRPr>
          </a:p>
        </p:txBody>
      </p:sp>
      <p:sp>
        <p:nvSpPr>
          <p:cNvPr id="27" name="Flowchart: Process 26"/>
          <p:cNvSpPr/>
          <p:nvPr/>
        </p:nvSpPr>
        <p:spPr bwMode="auto">
          <a:xfrm>
            <a:off x="0" y="1330608"/>
            <a:ext cx="9144000" cy="5527392"/>
          </a:xfrm>
          <a:prstGeom prst="flowChartProcess">
            <a:avLst/>
          </a:prstGeom>
          <a:solidFill>
            <a:schemeClr val="bg1">
              <a:alpha val="9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8" name="Snip Single Corner Rectangle 27"/>
          <p:cNvSpPr/>
          <p:nvPr/>
        </p:nvSpPr>
        <p:spPr bwMode="auto">
          <a:xfrm flipH="1">
            <a:off x="5703808" y="5630768"/>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Triple-wise Similarity Computation</a:t>
            </a:r>
            <a:endParaRPr lang="en-US" sz="1800" dirty="0">
              <a:latin typeface="Arial" pitchFamily="-110" charset="0"/>
              <a:ea typeface="ＭＳ Ｐゴシック" pitchFamily="-110" charset="-128"/>
              <a:cs typeface="ＭＳ Ｐゴシック" pitchFamily="-110" charset="-128"/>
            </a:endParaRPr>
          </a:p>
        </p:txBody>
      </p:sp>
      <p:grpSp>
        <p:nvGrpSpPr>
          <p:cNvPr id="35" name="Group 34"/>
          <p:cNvGrpSpPr/>
          <p:nvPr/>
        </p:nvGrpSpPr>
        <p:grpSpPr>
          <a:xfrm>
            <a:off x="251520" y="3861048"/>
            <a:ext cx="8684426" cy="1651849"/>
            <a:chOff x="251520" y="3861048"/>
            <a:chExt cx="8684426" cy="1651849"/>
          </a:xfrm>
        </p:grpSpPr>
        <p:sp>
          <p:nvSpPr>
            <p:cNvPr id="36" name="Content Placeholder 2"/>
            <p:cNvSpPr txBox="1">
              <a:spLocks/>
            </p:cNvSpPr>
            <p:nvPr/>
          </p:nvSpPr>
          <p:spPr bwMode="auto">
            <a:xfrm>
              <a:off x="251520" y="3861048"/>
              <a:ext cx="8684426" cy="165184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endParaRPr lang="en-US" sz="1800" dirty="0"/>
            </a:p>
          </p:txBody>
        </p:sp>
        <mc:AlternateContent xmlns:mc="http://schemas.openxmlformats.org/markup-compatibility/2006" xmlns:a14="http://schemas.microsoft.com/office/drawing/2010/main">
          <mc:Choice Requires="a14">
            <p:sp>
              <p:nvSpPr>
                <p:cNvPr id="41" name="TextBox 40"/>
                <p:cNvSpPr txBox="1"/>
                <p:nvPr/>
              </p:nvSpPr>
              <p:spPr>
                <a:xfrm>
                  <a:off x="412663" y="3948296"/>
                  <a:ext cx="6891695" cy="1479764"/>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p>
                          <m:sSupPr>
                            <m:ctrlPr>
                              <a:rPr lang="pt-BR" sz="2000" i="1" smtClean="0">
                                <a:latin typeface="Cambria Math" charset="0"/>
                              </a:rPr>
                            </m:ctrlPr>
                          </m:sSupPr>
                          <m:e>
                            <m:r>
                              <a:rPr lang="en-US" sz="2000" b="0" i="1" smtClean="0">
                                <a:latin typeface="Cambria Math"/>
                              </a:rPr>
                              <m:t>𝑆𝑖𝑚</m:t>
                            </m:r>
                          </m:e>
                          <m:sup>
                            <m:r>
                              <a:rPr lang="en-US" sz="2000" b="0" i="1" smtClean="0">
                                <a:latin typeface="Cambria Math"/>
                              </a:rPr>
                              <m:t>𝑝𝑣</m:t>
                            </m:r>
                          </m:sup>
                        </m:sSup>
                        <m:d>
                          <m:dPr>
                            <m:ctrlPr>
                              <a:rPr lang="en-US" sz="2000" b="0" i="1" smtClean="0">
                                <a:latin typeface="Cambria Math" charset="0"/>
                              </a:rPr>
                            </m:ctrlPr>
                          </m:dPr>
                          <m:e>
                            <m:r>
                              <a:rPr lang="en-US" sz="2000" b="0" i="1" smtClean="0">
                                <a:latin typeface="Cambria Math"/>
                              </a:rPr>
                              <m:t>𝑝𝑣</m:t>
                            </m:r>
                            <m:r>
                              <a:rPr lang="en-US" sz="2000" b="0" i="1" smtClean="0">
                                <a:latin typeface="Cambria Math"/>
                              </a:rPr>
                              <m:t>, </m:t>
                            </m:r>
                            <m:r>
                              <a:rPr lang="en-US" sz="2000" b="0" i="1" smtClean="0">
                                <a:latin typeface="Cambria Math"/>
                              </a:rPr>
                              <m:t>𝑝</m:t>
                            </m:r>
                            <m:sSup>
                              <m:sSupPr>
                                <m:ctrlPr>
                                  <a:rPr lang="en-US" sz="2000" b="0" i="1" smtClean="0">
                                    <a:latin typeface="Cambria Math" charset="0"/>
                                  </a:rPr>
                                </m:ctrlPr>
                              </m:sSupPr>
                              <m:e>
                                <m:r>
                                  <a:rPr lang="en-US" sz="2000" b="0" i="1" smtClean="0">
                                    <a:latin typeface="Cambria Math"/>
                                  </a:rPr>
                                  <m:t>𝑣</m:t>
                                </m:r>
                              </m:e>
                              <m:sup>
                                <m:r>
                                  <a:rPr lang="en-US" sz="2000" b="0" i="1" smtClean="0">
                                    <a:latin typeface="Cambria Math"/>
                                  </a:rPr>
                                  <m:t>′</m:t>
                                </m:r>
                              </m:sup>
                            </m:sSup>
                          </m:e>
                        </m:d>
                        <m:r>
                          <a:rPr lang="pt-BR" sz="2000" i="1" smtClean="0">
                            <a:latin typeface="Cambria Math"/>
                          </a:rPr>
                          <m:t>=</m:t>
                        </m:r>
                        <m:d>
                          <m:dPr>
                            <m:begChr m:val="{"/>
                            <m:endChr m:val=""/>
                            <m:ctrlPr>
                              <a:rPr lang="pt-BR" sz="2000" i="1" smtClean="0">
                                <a:latin typeface="Cambria Math" charset="0"/>
                              </a:rPr>
                            </m:ctrlPr>
                          </m:dPr>
                          <m:e>
                            <m:eqArr>
                              <m:eqArrPr>
                                <m:ctrlPr>
                                  <a:rPr lang="pt-BR" sz="2000" i="1" smtClean="0">
                                    <a:latin typeface="Cambria Math" charset="0"/>
                                  </a:rPr>
                                </m:ctrlPr>
                              </m:eqArrPr>
                              <m:e>
                                <m:sSup>
                                  <m:sSupPr>
                                    <m:ctrlPr>
                                      <a:rPr lang="pt-BR" sz="2000" i="1">
                                        <a:latin typeface="Cambria Math" charset="0"/>
                                      </a:rPr>
                                    </m:ctrlPr>
                                  </m:sSupPr>
                                  <m:e>
                                    <m:r>
                                      <a:rPr lang="en-US" sz="2000" b="0" i="1" smtClean="0">
                                        <a:latin typeface="Cambria Math"/>
                                      </a:rPr>
                                      <m:t>1. </m:t>
                                    </m:r>
                                    <m:r>
                                      <a:rPr lang="en-US" sz="2000" i="1" smtClean="0">
                                        <a:latin typeface="Cambria Math"/>
                                      </a:rPr>
                                      <m:t>𝑆𝑖𝑚</m:t>
                                    </m:r>
                                  </m:e>
                                  <m:sup>
                                    <m:r>
                                      <a:rPr lang="en-US" sz="2000" b="0" i="1" smtClean="0">
                                        <a:latin typeface="Cambria Math"/>
                                      </a:rPr>
                                      <m:t>𝑙</m:t>
                                    </m:r>
                                  </m:sup>
                                </m:sSup>
                                <m:d>
                                  <m:dPr>
                                    <m:ctrlPr>
                                      <a:rPr lang="en-US" sz="2000" i="1">
                                        <a:latin typeface="Cambria Math" charset="0"/>
                                      </a:rPr>
                                    </m:ctrlPr>
                                  </m:dPr>
                                  <m:e>
                                    <m:r>
                                      <a:rPr lang="en-US" sz="2000" i="1" smtClean="0">
                                        <a:latin typeface="Cambria Math"/>
                                      </a:rPr>
                                      <m:t>𝑣</m:t>
                                    </m:r>
                                    <m:r>
                                      <a:rPr lang="en-US" sz="2000" i="1" smtClean="0">
                                        <a:latin typeface="Cambria Math"/>
                                      </a:rPr>
                                      <m:t>, </m:t>
                                    </m:r>
                                    <m:sSup>
                                      <m:sSupPr>
                                        <m:ctrlPr>
                                          <a:rPr lang="en-US" sz="2000" i="1">
                                            <a:latin typeface="Cambria Math" charset="0"/>
                                          </a:rPr>
                                        </m:ctrlPr>
                                      </m:sSupPr>
                                      <m:e>
                                        <m:r>
                                          <a:rPr lang="en-US" sz="2000" i="1" smtClean="0">
                                            <a:latin typeface="Cambria Math"/>
                                          </a:rPr>
                                          <m:t>𝑣</m:t>
                                        </m:r>
                                      </m:e>
                                      <m:sup>
                                        <m:r>
                                          <a:rPr lang="en-US" sz="2000" i="1" smtClean="0">
                                            <a:latin typeface="Cambria Math"/>
                                          </a:rPr>
                                          <m:t>′</m:t>
                                        </m:r>
                                      </m:sup>
                                    </m:sSup>
                                  </m:e>
                                </m:d>
                                <m:r>
                                  <a:rPr lang="en-US" sz="2000" b="0" i="1" smtClean="0">
                                    <a:latin typeface="Cambria Math"/>
                                  </a:rPr>
                                  <m:t> </m:t>
                                </m:r>
                                <m:r>
                                  <a:rPr lang="en-US" sz="2000" b="0" i="1" smtClean="0">
                                    <a:latin typeface="Cambria Math"/>
                                  </a:rPr>
                                  <m:t>𝑖𝑓</m:t>
                                </m:r>
                                <m:r>
                                  <a:rPr lang="en-US" sz="2000" b="0" i="1" smtClean="0">
                                    <a:latin typeface="Cambria Math"/>
                                  </a:rPr>
                                  <m:t> </m:t>
                                </m:r>
                                <m:r>
                                  <a:rPr lang="en-US" sz="2000" b="0" i="1" smtClean="0">
                                    <a:latin typeface="Cambria Math"/>
                                  </a:rPr>
                                  <m:t>𝑣</m:t>
                                </m:r>
                                <m:r>
                                  <a:rPr lang="en-US" sz="2000" b="0" i="1" smtClean="0">
                                    <a:latin typeface="Cambria Math"/>
                                  </a:rPr>
                                  <m:t> </m:t>
                                </m:r>
                                <m:r>
                                  <a:rPr lang="en-US" sz="2000" b="0" i="1" smtClean="0">
                                    <a:latin typeface="Cambria Math"/>
                                  </a:rPr>
                                  <m:t>𝑎𝑛𝑑</m:t>
                                </m:r>
                                <m:r>
                                  <a:rPr lang="en-US" sz="2000" b="0" i="1" smtClean="0">
                                    <a:latin typeface="Cambria Math"/>
                                  </a:rPr>
                                  <m:t> </m:t>
                                </m:r>
                                <m:sSup>
                                  <m:sSupPr>
                                    <m:ctrlPr>
                                      <a:rPr lang="en-US" sz="2000" b="0" i="1" smtClean="0">
                                        <a:latin typeface="Cambria Math" charset="0"/>
                                      </a:rPr>
                                    </m:ctrlPr>
                                  </m:sSupPr>
                                  <m:e>
                                    <m:r>
                                      <a:rPr lang="en-US" sz="2000" b="0" i="1" smtClean="0">
                                        <a:latin typeface="Cambria Math"/>
                                      </a:rPr>
                                      <m:t>𝑣</m:t>
                                    </m:r>
                                  </m:e>
                                  <m:sup>
                                    <m:r>
                                      <a:rPr lang="en-US" sz="2000" b="0" i="1" smtClean="0">
                                        <a:latin typeface="Cambria Math"/>
                                      </a:rPr>
                                      <m:t>′</m:t>
                                    </m:r>
                                  </m:sup>
                                </m:sSup>
                                <m:r>
                                  <a:rPr lang="en-US" sz="2000" b="0" i="1" smtClean="0">
                                    <a:latin typeface="Cambria Math"/>
                                  </a:rPr>
                                  <m:t>𝑎𝑟𝑒</m:t>
                                </m:r>
                                <m:r>
                                  <a:rPr lang="en-US" sz="2000" b="0" i="1" smtClean="0">
                                    <a:latin typeface="Cambria Math"/>
                                  </a:rPr>
                                  <m:t> </m:t>
                                </m:r>
                                <m:r>
                                  <a:rPr lang="en-US" sz="2000" b="0" i="1" smtClean="0">
                                    <a:latin typeface="Cambria Math"/>
                                  </a:rPr>
                                  <m:t>𝑏𝑜𝑡h</m:t>
                                </m:r>
                                <m:r>
                                  <a:rPr lang="en-US" sz="2000" b="0" i="1" smtClean="0">
                                    <a:latin typeface="Cambria Math"/>
                                  </a:rPr>
                                  <m:t> </m:t>
                                </m:r>
                                <m:r>
                                  <a:rPr lang="en-US" sz="2000" b="0" i="1" smtClean="0">
                                    <a:latin typeface="Cambria Math"/>
                                  </a:rPr>
                                  <m:t>𝑙𝑖𝑡𝑒𝑟𝑎𝑙</m:t>
                                </m:r>
                              </m:e>
                              <m:e>
                                <m:r>
                                  <a:rPr lang="en-US" sz="2000" b="0" i="1" smtClean="0">
                                    <a:latin typeface="Cambria Math"/>
                                  </a:rPr>
                                  <m:t>2. </m:t>
                                </m:r>
                                <m:sSup>
                                  <m:sSupPr>
                                    <m:ctrlPr>
                                      <a:rPr lang="pt-BR" sz="2000" i="1">
                                        <a:latin typeface="Cambria Math" charset="0"/>
                                      </a:rPr>
                                    </m:ctrlPr>
                                  </m:sSupPr>
                                  <m:e>
                                    <m:r>
                                      <a:rPr lang="en-US" sz="2000" i="1" smtClean="0">
                                        <a:latin typeface="Cambria Math"/>
                                      </a:rPr>
                                      <m:t>𝑆𝑖𝑚</m:t>
                                    </m:r>
                                  </m:e>
                                  <m:sup>
                                    <m:r>
                                      <a:rPr lang="en-US" sz="2000" b="0" i="1" smtClean="0">
                                        <a:latin typeface="Cambria Math"/>
                                      </a:rPr>
                                      <m:t>𝐹</m:t>
                                    </m:r>
                                  </m:sup>
                                </m:sSup>
                                <m:d>
                                  <m:dPr>
                                    <m:ctrlPr>
                                      <a:rPr lang="en-US" sz="2000" i="1">
                                        <a:latin typeface="Cambria Math" charset="0"/>
                                      </a:rPr>
                                    </m:ctrlPr>
                                  </m:dPr>
                                  <m:e>
                                    <m:r>
                                      <a:rPr lang="en-US" sz="2000" i="1" smtClean="0">
                                        <a:latin typeface="Cambria Math"/>
                                      </a:rPr>
                                      <m:t>𝑣</m:t>
                                    </m:r>
                                    <m:r>
                                      <a:rPr lang="en-US" sz="2000" i="1" smtClean="0">
                                        <a:latin typeface="Cambria Math"/>
                                      </a:rPr>
                                      <m:t>, </m:t>
                                    </m:r>
                                    <m:sSup>
                                      <m:sSupPr>
                                        <m:ctrlPr>
                                          <a:rPr lang="en-US" sz="2000" i="1">
                                            <a:latin typeface="Cambria Math" charset="0"/>
                                          </a:rPr>
                                        </m:ctrlPr>
                                      </m:sSupPr>
                                      <m:e>
                                        <m:r>
                                          <a:rPr lang="en-US" sz="2000" i="1" smtClean="0">
                                            <a:latin typeface="Cambria Math"/>
                                          </a:rPr>
                                          <m:t>𝑣</m:t>
                                        </m:r>
                                      </m:e>
                                      <m:sup>
                                        <m:r>
                                          <a:rPr lang="en-US" sz="2000" i="1" smtClean="0">
                                            <a:latin typeface="Cambria Math"/>
                                          </a:rPr>
                                          <m:t>′</m:t>
                                        </m:r>
                                      </m:sup>
                                    </m:sSup>
                                  </m:e>
                                </m:d>
                                <m:r>
                                  <a:rPr lang="en-US" sz="2000" i="1" smtClean="0">
                                    <a:latin typeface="Cambria Math"/>
                                  </a:rPr>
                                  <m:t> </m:t>
                                </m:r>
                                <m:r>
                                  <a:rPr lang="en-US" sz="2000" i="1" smtClean="0">
                                    <a:latin typeface="Cambria Math"/>
                                  </a:rPr>
                                  <m:t>𝑖𝑓</m:t>
                                </m:r>
                                <m:r>
                                  <a:rPr lang="en-US" sz="2000" i="1" smtClean="0">
                                    <a:latin typeface="Cambria Math"/>
                                  </a:rPr>
                                  <m:t> </m:t>
                                </m:r>
                                <m:r>
                                  <a:rPr lang="en-US" sz="2000" i="1" smtClean="0">
                                    <a:latin typeface="Cambria Math"/>
                                  </a:rPr>
                                  <m:t>𝑣</m:t>
                                </m:r>
                                <m:r>
                                  <a:rPr lang="en-US" sz="2000" i="1" smtClean="0">
                                    <a:latin typeface="Cambria Math"/>
                                  </a:rPr>
                                  <m:t> </m:t>
                                </m:r>
                                <m:r>
                                  <a:rPr lang="en-US" sz="2000" i="1" smtClean="0">
                                    <a:latin typeface="Cambria Math"/>
                                  </a:rPr>
                                  <m:t>𝑎𝑛𝑑</m:t>
                                </m:r>
                                <m:r>
                                  <a:rPr lang="en-US" sz="2000" i="1" smtClean="0">
                                    <a:latin typeface="Cambria Math"/>
                                  </a:rPr>
                                  <m:t> </m:t>
                                </m:r>
                                <m:sSup>
                                  <m:sSupPr>
                                    <m:ctrlPr>
                                      <a:rPr lang="en-US" sz="2000" i="1">
                                        <a:latin typeface="Cambria Math" charset="0"/>
                                      </a:rPr>
                                    </m:ctrlPr>
                                  </m:sSupPr>
                                  <m:e>
                                    <m:r>
                                      <a:rPr lang="en-US" sz="2000" i="1" smtClean="0">
                                        <a:latin typeface="Cambria Math"/>
                                      </a:rPr>
                                      <m:t>𝑣</m:t>
                                    </m:r>
                                  </m:e>
                                  <m:sup>
                                    <m:r>
                                      <a:rPr lang="en-US" sz="2000" i="1" smtClean="0">
                                        <a:latin typeface="Cambria Math"/>
                                      </a:rPr>
                                      <m:t>′</m:t>
                                    </m:r>
                                  </m:sup>
                                </m:sSup>
                                <m:r>
                                  <a:rPr lang="en-US" sz="2000" i="1" smtClean="0">
                                    <a:latin typeface="Cambria Math"/>
                                  </a:rPr>
                                  <m:t>𝑎𝑟𝑒</m:t>
                                </m:r>
                                <m:r>
                                  <a:rPr lang="en-US" sz="2000" i="1" smtClean="0">
                                    <a:latin typeface="Cambria Math"/>
                                  </a:rPr>
                                  <m:t> </m:t>
                                </m:r>
                                <m:r>
                                  <a:rPr lang="en-US" sz="2000" i="1" smtClean="0">
                                    <a:latin typeface="Cambria Math"/>
                                  </a:rPr>
                                  <m:t>𝑏𝑜𝑡h</m:t>
                                </m:r>
                                <m:r>
                                  <a:rPr lang="en-US" sz="2000" i="1" smtClean="0">
                                    <a:latin typeface="Cambria Math"/>
                                  </a:rPr>
                                  <m:t> </m:t>
                                </m:r>
                                <m:r>
                                  <a:rPr lang="en-US" sz="2000" b="0" i="1" smtClean="0">
                                    <a:latin typeface="Cambria Math"/>
                                  </a:rPr>
                                  <m:t>𝑈𝑅𝐼</m:t>
                                </m:r>
                              </m:e>
                              <m:e>
                                <m:r>
                                  <a:rPr lang="en-US" sz="2000" b="0" i="1" smtClean="0">
                                    <a:latin typeface="Cambria Math"/>
                                  </a:rPr>
                                  <m:t>3. </m:t>
                                </m:r>
                                <m:r>
                                  <a:rPr lang="en-US" sz="2000" b="0" i="1" smtClean="0">
                                    <a:latin typeface="Cambria Math"/>
                                  </a:rPr>
                                  <m:t>𝐺𝑒𝑡</m:t>
                                </m:r>
                                <m:r>
                                  <a:rPr lang="en-US" sz="2000" b="0" i="1" smtClean="0">
                                    <a:latin typeface="Cambria Math"/>
                                  </a:rPr>
                                  <m:t> </m:t>
                                </m:r>
                                <m:r>
                                  <a:rPr lang="en-US" sz="2000" b="0" i="1" smtClean="0">
                                    <a:latin typeface="Cambria Math"/>
                                  </a:rPr>
                                  <m:t>𝑙𝑖𝑡𝑒𝑟𝑎𝑙</m:t>
                                </m:r>
                                <m:r>
                                  <a:rPr lang="en-US" sz="2000" b="0" i="1" smtClean="0">
                                    <a:latin typeface="Cambria Math"/>
                                  </a:rPr>
                                  <m:t> </m:t>
                                </m:r>
                                <m:r>
                                  <a:rPr lang="en-US" sz="2000" b="0" i="1" smtClean="0">
                                    <a:latin typeface="Cambria Math"/>
                                  </a:rPr>
                                  <m:t>𝑣𝑎𝑙𝑢𝑒</m:t>
                                </m:r>
                                <m:r>
                                  <a:rPr lang="en-US" sz="2000" b="0" i="1" smtClean="0">
                                    <a:latin typeface="Cambria Math"/>
                                  </a:rPr>
                                  <m:t> </m:t>
                                </m:r>
                                <m:r>
                                  <a:rPr lang="en-US" sz="2000" b="0" i="1" smtClean="0">
                                    <a:latin typeface="Cambria Math"/>
                                  </a:rPr>
                                  <m:t>𝑎𝑛𝑑</m:t>
                                </m:r>
                                <m:r>
                                  <a:rPr lang="en-US" sz="2000" b="0" i="1" smtClean="0">
                                    <a:latin typeface="Cambria Math"/>
                                  </a:rPr>
                                  <m:t> </m:t>
                                </m:r>
                                <m:r>
                                  <a:rPr lang="en-US" sz="2000" b="0" i="1" smtClean="0">
                                    <a:latin typeface="Cambria Math"/>
                                  </a:rPr>
                                  <m:t>𝑡h𝑒𝑛</m:t>
                                </m:r>
                                <m:r>
                                  <a:rPr lang="en-US" sz="2000" b="0" i="1" smtClean="0">
                                    <a:latin typeface="Cambria Math"/>
                                  </a:rPr>
                                  <m:t> </m:t>
                                </m:r>
                                <m:r>
                                  <a:rPr lang="en-US" sz="2000" b="0" i="1" smtClean="0">
                                    <a:latin typeface="Cambria Math"/>
                                  </a:rPr>
                                  <m:t>𝑢𝑠𝑒</m:t>
                                </m:r>
                                <m:sSup>
                                  <m:sSupPr>
                                    <m:ctrlPr>
                                      <a:rPr lang="pt-BR" sz="2000" i="1">
                                        <a:latin typeface="Cambria Math" charset="0"/>
                                      </a:rPr>
                                    </m:ctrlPr>
                                  </m:sSupPr>
                                  <m:e>
                                    <m:r>
                                      <a:rPr lang="en-US" sz="2000" b="0" i="1" smtClean="0">
                                        <a:latin typeface="Cambria Math"/>
                                      </a:rPr>
                                      <m:t> </m:t>
                                    </m:r>
                                    <m:r>
                                      <a:rPr lang="en-US" sz="2000" i="1">
                                        <a:latin typeface="Cambria Math"/>
                                      </a:rPr>
                                      <m:t>𝑆𝑖𝑚</m:t>
                                    </m:r>
                                  </m:e>
                                  <m:sup>
                                    <m:r>
                                      <a:rPr lang="en-US" sz="2000" i="1">
                                        <a:latin typeface="Cambria Math"/>
                                      </a:rPr>
                                      <m:t>𝑙</m:t>
                                    </m:r>
                                  </m:sup>
                                </m:sSup>
                                <m:r>
                                  <a:rPr lang="en-US" sz="2000" b="0" i="1" smtClean="0">
                                    <a:latin typeface="Cambria Math"/>
                                  </a:rPr>
                                  <m:t> </m:t>
                                </m:r>
                              </m:e>
                              <m:e>
                                <m:r>
                                  <a:rPr lang="en-US" sz="2000" b="0" i="1" smtClean="0">
                                    <a:latin typeface="Cambria Math"/>
                                  </a:rPr>
                                  <m:t>𝑖𝑓</m:t>
                                </m:r>
                                <m:r>
                                  <a:rPr lang="en-US" sz="2000" b="0" i="1" smtClean="0">
                                    <a:latin typeface="Cambria Math"/>
                                  </a:rPr>
                                  <m:t> </m:t>
                                </m:r>
                                <m:r>
                                  <a:rPr lang="en-US" sz="2000" b="0" i="1" smtClean="0">
                                    <a:latin typeface="Cambria Math"/>
                                  </a:rPr>
                                  <m:t>𝑣</m:t>
                                </m:r>
                                <m:r>
                                  <a:rPr lang="en-US" sz="2000" b="0" i="1" smtClean="0">
                                    <a:latin typeface="Cambria Math"/>
                                  </a:rPr>
                                  <m:t> </m:t>
                                </m:r>
                                <m:r>
                                  <a:rPr lang="en-US" sz="2000" b="0" i="1" smtClean="0">
                                    <a:latin typeface="Cambria Math"/>
                                  </a:rPr>
                                  <m:t>𝑖𝑠</m:t>
                                </m:r>
                                <m:r>
                                  <a:rPr lang="en-US" sz="2000" b="0" i="1" smtClean="0">
                                    <a:latin typeface="Cambria Math"/>
                                  </a:rPr>
                                  <m:t> </m:t>
                                </m:r>
                                <m:r>
                                  <a:rPr lang="en-US" sz="2000" b="0" i="1" smtClean="0">
                                    <a:latin typeface="Cambria Math"/>
                                  </a:rPr>
                                  <m:t>𝑙𝑖𝑡𝑒𝑟𝑎𝑙</m:t>
                                </m:r>
                                <m:r>
                                  <a:rPr lang="en-US" sz="2000" b="0" i="1" smtClean="0">
                                    <a:latin typeface="Cambria Math"/>
                                  </a:rPr>
                                  <m:t> </m:t>
                                </m:r>
                                <m:r>
                                  <a:rPr lang="en-US" sz="2000" b="0" i="1" smtClean="0">
                                    <a:latin typeface="Cambria Math"/>
                                  </a:rPr>
                                  <m:t>𝑎𝑛𝑑</m:t>
                                </m:r>
                                <m:r>
                                  <a:rPr lang="en-US" sz="2000" b="0" i="1" smtClean="0">
                                    <a:latin typeface="Cambria Math"/>
                                  </a:rPr>
                                  <m:t> </m:t>
                                </m:r>
                                <m:sSup>
                                  <m:sSupPr>
                                    <m:ctrlPr>
                                      <a:rPr lang="en-US" sz="2000" b="0" i="1" smtClean="0">
                                        <a:latin typeface="Cambria Math" charset="0"/>
                                      </a:rPr>
                                    </m:ctrlPr>
                                  </m:sSupPr>
                                  <m:e>
                                    <m:r>
                                      <a:rPr lang="en-US" sz="2000" b="0" i="1" smtClean="0">
                                        <a:latin typeface="Cambria Math"/>
                                      </a:rPr>
                                      <m:t>𝑣</m:t>
                                    </m:r>
                                  </m:e>
                                  <m:sup>
                                    <m:r>
                                      <a:rPr lang="en-US" sz="2000" b="0" i="1" smtClean="0">
                                        <a:latin typeface="Cambria Math"/>
                                      </a:rPr>
                                      <m:t>′</m:t>
                                    </m:r>
                                  </m:sup>
                                </m:sSup>
                                <m:r>
                                  <a:rPr lang="en-US" sz="2000" b="0" i="1" smtClean="0">
                                    <a:latin typeface="Cambria Math"/>
                                  </a:rPr>
                                  <m:t>𝑖𝑠</m:t>
                                </m:r>
                                <m:r>
                                  <a:rPr lang="en-US" sz="2000" b="0" i="1" smtClean="0">
                                    <a:latin typeface="Cambria Math"/>
                                  </a:rPr>
                                  <m:t> </m:t>
                                </m:r>
                                <m:r>
                                  <a:rPr lang="en-US" sz="2000" b="0" i="1" smtClean="0">
                                    <a:latin typeface="Cambria Math"/>
                                  </a:rPr>
                                  <m:t>𝑈𝑅𝐼</m:t>
                                </m:r>
                              </m:e>
                            </m:eqArr>
                          </m:e>
                        </m:d>
                      </m:oMath>
                    </m:oMathPara>
                  </a14:m>
                  <a:endParaRPr lang="en-US" sz="20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12663" y="3948296"/>
                  <a:ext cx="6891695" cy="1479764"/>
                </a:xfrm>
                <a:prstGeom prst="rect">
                  <a:avLst/>
                </a:prstGeom>
                <a:blipFill rotWithShape="1">
                  <a:blip r:embed="rId3"/>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4" name="Content Placeholder 2"/>
              <p:cNvSpPr txBox="1">
                <a:spLocks/>
              </p:cNvSpPr>
              <p:nvPr/>
            </p:nvSpPr>
            <p:spPr bwMode="auto">
              <a:xfrm>
                <a:off x="251520" y="1772816"/>
                <a:ext cx="8640960" cy="1884851"/>
              </a:xfrm>
              <a:prstGeom prst="rect">
                <a:avLst/>
              </a:prstGeom>
              <a:solidFill>
                <a:schemeClr val="bg1">
                  <a:lumMod val="95000"/>
                </a:schemeClr>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dirty="0" smtClean="0"/>
                  <a:t>Similarity between two triple values</a:t>
                </a:r>
              </a:p>
              <a:p>
                <a:r>
                  <a:rPr lang="en-US" sz="2000" dirty="0" smtClean="0"/>
                  <a:t>For case 1, compute similarity using Lin’s method (Lin, 1998. </a:t>
                </a:r>
                <a:r>
                  <a:rPr lang="en-US" sz="2000" i="1" dirty="0" smtClean="0"/>
                  <a:t>ICML</a:t>
                </a:r>
                <a:r>
                  <a:rPr lang="en-US" sz="2000" dirty="0" smtClean="0"/>
                  <a:t>)</a:t>
                </a:r>
                <a:endParaRPr lang="en-US" sz="2000" i="1" dirty="0" smtClean="0"/>
              </a:p>
              <a:p>
                <a:r>
                  <a:rPr lang="en-US" sz="2000" dirty="0" smtClean="0"/>
                  <a:t>For case 2, use another equation </a:t>
                </a:r>
                <a14:m>
                  <m:oMath xmlns:m="http://schemas.openxmlformats.org/officeDocument/2006/math">
                    <m:r>
                      <a:rPr lang="en-US" sz="2000" i="1">
                        <a:latin typeface="Cambria Math"/>
                      </a:rPr>
                      <m:t>𝑆𝑖𝑚</m:t>
                    </m:r>
                    <m:r>
                      <a:rPr lang="en-US" sz="2000" i="1" baseline="30000">
                        <a:latin typeface="Cambria Math"/>
                      </a:rPr>
                      <m:t>𝐹</m:t>
                    </m:r>
                    <m:d>
                      <m:dPr>
                        <m:ctrlPr>
                          <a:rPr lang="en-US" sz="2000" i="1">
                            <a:latin typeface="Cambria Math" charset="0"/>
                          </a:rPr>
                        </m:ctrlPr>
                      </m:dPr>
                      <m:e>
                        <m:r>
                          <a:rPr lang="en-US" sz="2000" i="1">
                            <a:latin typeface="Cambria Math"/>
                          </a:rPr>
                          <m:t>𝑐</m:t>
                        </m:r>
                        <m:r>
                          <a:rPr lang="en-US" sz="2000" i="1">
                            <a:latin typeface="Cambria Math"/>
                          </a:rPr>
                          <m:t>, </m:t>
                        </m:r>
                        <m:r>
                          <a:rPr lang="en-US" sz="2000" i="1">
                            <a:latin typeface="Cambria Math"/>
                          </a:rPr>
                          <m:t>𝑐</m:t>
                        </m:r>
                        <m:r>
                          <a:rPr lang="en-US" sz="2000" i="1">
                            <a:latin typeface="Cambria Math"/>
                          </a:rPr>
                          <m:t>′</m:t>
                        </m:r>
                      </m:e>
                    </m:d>
                  </m:oMath>
                </a14:m>
                <a:r>
                  <a:rPr lang="en-US" sz="2000" dirty="0" smtClean="0"/>
                  <a:t> recursively</a:t>
                </a:r>
              </a:p>
              <a:p>
                <a:pPr lvl="1"/>
                <a:r>
                  <a:rPr lang="en-US" sz="1800" dirty="0" smtClean="0"/>
                  <a:t>Here we only traverse URIs to the depth of </a:t>
                </a:r>
                <a:r>
                  <a:rPr lang="en-US" sz="1800" dirty="0" smtClean="0">
                    <a:solidFill>
                      <a:srgbClr val="3366FF"/>
                    </a:solidFill>
                  </a:rPr>
                  <a:t>three</a:t>
                </a:r>
                <a:r>
                  <a:rPr lang="en-US" sz="1800" dirty="0" smtClean="0"/>
                  <a:t> </a:t>
                </a:r>
              </a:p>
              <a:p>
                <a:r>
                  <a:rPr lang="en-US" sz="2000" dirty="0" smtClean="0"/>
                  <a:t>For case 3, first extract literal value of </a:t>
                </a:r>
                <a:r>
                  <a:rPr lang="en-US" sz="2000" i="1" dirty="0" smtClean="0"/>
                  <a:t>v’</a:t>
                </a:r>
                <a:r>
                  <a:rPr lang="en-US" sz="2000" dirty="0" smtClean="0"/>
                  <a:t> and then use </a:t>
                </a:r>
                <a:r>
                  <a:rPr lang="en-US" sz="2000" dirty="0" err="1" smtClean="0"/>
                  <a:t>Sim</a:t>
                </a:r>
                <a:r>
                  <a:rPr lang="en-US" sz="2000" i="1" baseline="30000" dirty="0" err="1"/>
                  <a:t>l</a:t>
                </a:r>
                <a:endParaRPr lang="en-US" sz="2000" dirty="0"/>
              </a:p>
            </p:txBody>
          </p:sp>
        </mc:Choice>
        <mc:Fallback>
          <p:sp>
            <p:nvSpPr>
              <p:cNvPr id="44" name="Content Placeholder 2"/>
              <p:cNvSpPr txBox="1">
                <a:spLocks noRot="1" noChangeAspect="1" noMove="1" noResize="1" noEditPoints="1" noAdjustHandles="1" noChangeArrowheads="1" noChangeShapeType="1" noTextEdit="1"/>
              </p:cNvSpPr>
              <p:nvPr/>
            </p:nvSpPr>
            <p:spPr bwMode="auto">
              <a:xfrm>
                <a:off x="251520" y="1772816"/>
                <a:ext cx="8640960" cy="1884851"/>
              </a:xfrm>
              <a:prstGeom prst="rect">
                <a:avLst/>
              </a:prstGeom>
              <a:blipFill rotWithShape="0">
                <a:blip r:embed="rId4"/>
                <a:stretch>
                  <a:fillRect l="-635" t="-1618" b="-291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2"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z="1600" smtClean="0">
                <a:solidFill>
                  <a:schemeClr val="tx1">
                    <a:lumMod val="95000"/>
                    <a:lumOff val="5000"/>
                  </a:schemeClr>
                </a:solidFill>
              </a:rPr>
              <a:pPr/>
              <a:t>12</a:t>
            </a:fld>
            <a:endParaRPr lang="en-US" sz="1600" dirty="0">
              <a:solidFill>
                <a:schemeClr val="tx1">
                  <a:lumMod val="95000"/>
                  <a:lumOff val="5000"/>
                </a:schemeClr>
              </a:solidFill>
            </a:endParaRPr>
          </a:p>
        </p:txBody>
      </p:sp>
    </p:spTree>
    <p:extLst>
      <p:ext uri="{BB962C8B-B14F-4D97-AF65-F5344CB8AC3E}">
        <p14:creationId xmlns:p14="http://schemas.microsoft.com/office/powerpoint/2010/main" val="51597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Similarity between </a:t>
            </a:r>
            <a:r>
              <a:rPr lang="en-US" sz="2800" dirty="0" smtClean="0"/>
              <a:t>Two </a:t>
            </a:r>
            <a:r>
              <a:rPr lang="en-US" sz="2800" dirty="0" smtClean="0"/>
              <a:t>Entities</a:t>
            </a:r>
            <a:endParaRPr lang="en-US" sz="2800" dirty="0"/>
          </a:p>
        </p:txBody>
      </p:sp>
      <p:sp>
        <p:nvSpPr>
          <p:cNvPr id="6" name="Flowchart: Document 5"/>
          <p:cNvSpPr/>
          <p:nvPr/>
        </p:nvSpPr>
        <p:spPr bwMode="auto">
          <a:xfrm>
            <a:off x="1678316"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Input Entities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Rounded Rectangle 6"/>
          <p:cNvSpPr/>
          <p:nvPr/>
        </p:nvSpPr>
        <p:spPr bwMode="auto">
          <a:xfrm>
            <a:off x="107504" y="2502897"/>
            <a:ext cx="1270992" cy="810662"/>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Prefix-blocking</a:t>
            </a:r>
          </a:p>
        </p:txBody>
      </p:sp>
      <p:sp>
        <p:nvSpPr>
          <p:cNvPr id="8" name="Flowchart: Process 7"/>
          <p:cNvSpPr/>
          <p:nvPr/>
        </p:nvSpPr>
        <p:spPr bwMode="auto">
          <a:xfrm>
            <a:off x="1719278" y="2704669"/>
            <a:ext cx="1634480" cy="407118"/>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Blocking</a:t>
            </a:r>
          </a:p>
        </p:txBody>
      </p:sp>
      <p:sp>
        <p:nvSpPr>
          <p:cNvPr id="12" name="Flowchart: Process 11"/>
          <p:cNvSpPr/>
          <p:nvPr/>
        </p:nvSpPr>
        <p:spPr bwMode="auto">
          <a:xfrm>
            <a:off x="4439114" y="3657667"/>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Computing Similarity</a:t>
            </a:r>
            <a:endParaRPr lang="en-US" sz="2000" dirty="0">
              <a:latin typeface="Arial" pitchFamily="-110" charset="0"/>
              <a:ea typeface="ＭＳ Ｐゴシック" pitchFamily="-110" charset="-128"/>
              <a:cs typeface="ＭＳ Ｐゴシック" pitchFamily="-110" charset="-128"/>
            </a:endParaRPr>
          </a:p>
        </p:txBody>
      </p:sp>
      <p:graphicFrame>
        <p:nvGraphicFramePr>
          <p:cNvPr id="34" name="Table 33"/>
          <p:cNvGraphicFramePr>
            <a:graphicFrameLocks noGrp="1"/>
          </p:cNvGraphicFramePr>
          <p:nvPr>
            <p:extLst/>
          </p:nvPr>
        </p:nvGraphicFramePr>
        <p:xfrm>
          <a:off x="7084597" y="3581580"/>
          <a:ext cx="1634480" cy="838200"/>
        </p:xfrm>
        <a:graphic>
          <a:graphicData uri="http://schemas.openxmlformats.org/drawingml/2006/table">
            <a:tbl>
              <a:tblPr firstRow="1" bandRow="1">
                <a:tableStyleId>{5C22544A-7EE6-4342-B048-85BDC9FD1C3A}</a:tableStyleId>
              </a:tblPr>
              <a:tblGrid>
                <a:gridCol w="326896"/>
                <a:gridCol w="326896"/>
                <a:gridCol w="326896"/>
                <a:gridCol w="326896"/>
                <a:gridCol w="326896"/>
              </a:tblGrid>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bl>
          </a:graphicData>
        </a:graphic>
      </p:graphicFrame>
      <p:sp>
        <p:nvSpPr>
          <p:cNvPr id="37" name="Flowchart: Document 36"/>
          <p:cNvSpPr/>
          <p:nvPr/>
        </p:nvSpPr>
        <p:spPr bwMode="auto">
          <a:xfrm>
            <a:off x="1678316" y="3564248"/>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Entity Blocks</a:t>
            </a:r>
          </a:p>
        </p:txBody>
      </p:sp>
      <p:sp>
        <p:nvSpPr>
          <p:cNvPr id="39" name="Flowchart: Document 38"/>
          <p:cNvSpPr/>
          <p:nvPr/>
        </p:nvSpPr>
        <p:spPr bwMode="auto">
          <a:xfrm>
            <a:off x="7043635"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Final Matches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0" name="Flowchart: Process 39"/>
          <p:cNvSpPr/>
          <p:nvPr/>
        </p:nvSpPr>
        <p:spPr bwMode="auto">
          <a:xfrm>
            <a:off x="7084597" y="2564904"/>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Selecting Matches</a:t>
            </a:r>
            <a:endParaRPr lang="en-US" sz="2000" dirty="0">
              <a:latin typeface="Arial" pitchFamily="-110" charset="0"/>
              <a:ea typeface="ＭＳ Ｐゴシック" pitchFamily="-110" charset="-128"/>
              <a:cs typeface="ＭＳ Ｐゴシック" pitchFamily="-110" charset="-128"/>
            </a:endParaRPr>
          </a:p>
        </p:txBody>
      </p:sp>
      <p:cxnSp>
        <p:nvCxnSpPr>
          <p:cNvPr id="42" name="Straight Arrow Connector 41"/>
          <p:cNvCxnSpPr>
            <a:stCxn id="6" idx="2"/>
            <a:endCxn id="8" idx="0"/>
          </p:cNvCxnSpPr>
          <p:nvPr/>
        </p:nvCxnSpPr>
        <p:spPr bwMode="auto">
          <a:xfrm>
            <a:off x="2536518" y="2299942"/>
            <a:ext cx="0" cy="404727"/>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3" name="Straight Arrow Connector 42"/>
          <p:cNvCxnSpPr>
            <a:stCxn id="8" idx="2"/>
            <a:endCxn id="37" idx="0"/>
          </p:cNvCxnSpPr>
          <p:nvPr/>
        </p:nvCxnSpPr>
        <p:spPr bwMode="auto">
          <a:xfrm>
            <a:off x="2536518" y="3111787"/>
            <a:ext cx="0" cy="452461"/>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6" name="Straight Arrow Connector 45"/>
          <p:cNvCxnSpPr>
            <a:stCxn id="7" idx="3"/>
            <a:endCxn id="8" idx="1"/>
          </p:cNvCxnSpPr>
          <p:nvPr/>
        </p:nvCxnSpPr>
        <p:spPr bwMode="auto">
          <a:xfrm>
            <a:off x="1378496" y="2908228"/>
            <a:ext cx="340782" cy="0"/>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49" name="Straight Arrow Connector 48"/>
          <p:cNvCxnSpPr/>
          <p:nvPr/>
        </p:nvCxnSpPr>
        <p:spPr bwMode="auto">
          <a:xfrm>
            <a:off x="3394720" y="4000680"/>
            <a:ext cx="1054968"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2" name="Straight Arrow Connector 51"/>
          <p:cNvCxnSpPr>
            <a:stCxn id="12" idx="3"/>
            <a:endCxn id="34" idx="1"/>
          </p:cNvCxnSpPr>
          <p:nvPr/>
        </p:nvCxnSpPr>
        <p:spPr bwMode="auto">
          <a:xfrm>
            <a:off x="6073594" y="4000680"/>
            <a:ext cx="1011003"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5" name="Straight Arrow Connector 54"/>
          <p:cNvCxnSpPr>
            <a:stCxn id="34" idx="0"/>
            <a:endCxn id="40" idx="2"/>
          </p:cNvCxnSpPr>
          <p:nvPr/>
        </p:nvCxnSpPr>
        <p:spPr bwMode="auto">
          <a:xfrm flipV="1">
            <a:off x="7901837" y="3250930"/>
            <a:ext cx="0" cy="33065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8" name="Straight Arrow Connector 57"/>
          <p:cNvCxnSpPr>
            <a:stCxn id="40" idx="0"/>
            <a:endCxn id="39" idx="2"/>
          </p:cNvCxnSpPr>
          <p:nvPr/>
        </p:nvCxnSpPr>
        <p:spPr bwMode="auto">
          <a:xfrm flipV="1">
            <a:off x="7901837" y="2299942"/>
            <a:ext cx="0" cy="264962"/>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grpSp>
        <p:nvGrpSpPr>
          <p:cNvPr id="68" name="Group 67"/>
          <p:cNvGrpSpPr/>
          <p:nvPr/>
        </p:nvGrpSpPr>
        <p:grpSpPr>
          <a:xfrm>
            <a:off x="3155546" y="4725144"/>
            <a:ext cx="4201616" cy="1911313"/>
            <a:chOff x="2890664" y="4686039"/>
            <a:chExt cx="4201616" cy="1911313"/>
          </a:xfrm>
        </p:grpSpPr>
        <p:sp>
          <p:nvSpPr>
            <p:cNvPr id="11" name="Rounded Rectangle 10"/>
            <p:cNvSpPr/>
            <p:nvPr/>
          </p:nvSpPr>
          <p:spPr bwMode="auto">
            <a:xfrm>
              <a:off x="2890664" y="4686039"/>
              <a:ext cx="4201616" cy="759185"/>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Information Entropy based Weighted Similarity (IEWS) Model </a:t>
              </a:r>
            </a:p>
            <a:p>
              <a:pPr algn="ctr" eaLnBrk="0" hangingPunct="0"/>
              <a:endParaRPr lang="en-US" sz="2000" dirty="0">
                <a:latin typeface="Arial" pitchFamily="-110" charset="0"/>
                <a:ea typeface="ＭＳ Ｐゴシック" pitchFamily="-110" charset="-128"/>
                <a:cs typeface="ＭＳ Ｐゴシック" pitchFamily="-110" charset="-128"/>
              </a:endParaRPr>
            </a:p>
          </p:txBody>
        </p:sp>
        <p:sp>
          <p:nvSpPr>
            <p:cNvPr id="15" name="Snip Single Corner Rectangle 14"/>
            <p:cNvSpPr/>
            <p:nvPr/>
          </p:nvSpPr>
          <p:spPr bwMode="auto">
            <a:xfrm>
              <a:off x="2890664"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Information Entropy Computation</a:t>
              </a:r>
              <a:endParaRPr lang="en-US" sz="1800" dirty="0">
                <a:latin typeface="Arial" pitchFamily="-110" charset="0"/>
                <a:ea typeface="ＭＳ Ｐゴシック" pitchFamily="-110" charset="-128"/>
                <a:cs typeface="ＭＳ Ｐゴシック" pitchFamily="-110" charset="-128"/>
              </a:endParaRPr>
            </a:p>
          </p:txBody>
        </p:sp>
        <p:sp>
          <p:nvSpPr>
            <p:cNvPr id="38" name="Snip Single Corner Rectangle 37"/>
            <p:cNvSpPr/>
            <p:nvPr/>
          </p:nvSpPr>
          <p:spPr bwMode="auto">
            <a:xfrm flipH="1">
              <a:off x="5434093"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Triple-wise Similarity Computation</a:t>
              </a:r>
              <a:endParaRPr lang="en-US" sz="1800" dirty="0">
                <a:latin typeface="Arial" pitchFamily="-110" charset="0"/>
                <a:ea typeface="ＭＳ Ｐゴシック" pitchFamily="-110" charset="-128"/>
                <a:cs typeface="ＭＳ Ｐゴシック" pitchFamily="-110" charset="-128"/>
              </a:endParaRPr>
            </a:p>
          </p:txBody>
        </p:sp>
        <p:cxnSp>
          <p:nvCxnSpPr>
            <p:cNvPr id="61" name="Straight Arrow Connector 60"/>
            <p:cNvCxnSpPr>
              <a:stCxn id="15" idx="0"/>
              <a:endCxn id="11" idx="2"/>
            </p:cNvCxnSpPr>
            <p:nvPr/>
          </p:nvCxnSpPr>
          <p:spPr bwMode="auto">
            <a:xfrm flipV="1">
              <a:off x="4546848" y="5445224"/>
              <a:ext cx="444624"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65" name="Straight Arrow Connector 64"/>
            <p:cNvCxnSpPr>
              <a:stCxn id="38" idx="0"/>
              <a:endCxn id="11" idx="2"/>
            </p:cNvCxnSpPr>
            <p:nvPr/>
          </p:nvCxnSpPr>
          <p:spPr bwMode="auto">
            <a:xfrm flipH="1" flipV="1">
              <a:off x="4991472" y="5445224"/>
              <a:ext cx="442621"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grpSp>
      <p:cxnSp>
        <p:nvCxnSpPr>
          <p:cNvPr id="69" name="Straight Arrow Connector 68"/>
          <p:cNvCxnSpPr>
            <a:stCxn id="11" idx="0"/>
            <a:endCxn id="12" idx="2"/>
          </p:cNvCxnSpPr>
          <p:nvPr/>
        </p:nvCxnSpPr>
        <p:spPr bwMode="auto">
          <a:xfrm flipV="1">
            <a:off x="5256354" y="4343693"/>
            <a:ext cx="0" cy="381451"/>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sp>
        <p:nvSpPr>
          <p:cNvPr id="74" name="Flowchart: Process 73"/>
          <p:cNvSpPr/>
          <p:nvPr/>
        </p:nvSpPr>
        <p:spPr bwMode="auto">
          <a:xfrm>
            <a:off x="6681320" y="4365104"/>
            <a:ext cx="2211160" cy="686026"/>
          </a:xfrm>
          <a:prstGeom prst="flowChartProcess">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r>
              <a:rPr lang="en-US" sz="2000" dirty="0" smtClean="0">
                <a:latin typeface="Arial" pitchFamily="-110" charset="0"/>
                <a:ea typeface="ＭＳ Ｐゴシック" pitchFamily="-110" charset="-128"/>
                <a:cs typeface="ＭＳ Ｐゴシック" pitchFamily="-110" charset="-128"/>
              </a:rPr>
              <a:t>Similarity Matrix</a:t>
            </a:r>
            <a:endParaRPr lang="en-US" sz="2000" dirty="0">
              <a:latin typeface="Arial" pitchFamily="-110" charset="0"/>
              <a:ea typeface="ＭＳ Ｐゴシック" pitchFamily="-110" charset="-128"/>
              <a:cs typeface="ＭＳ Ｐゴシック" pitchFamily="-110" charset="-128"/>
            </a:endParaRPr>
          </a:p>
        </p:txBody>
      </p:sp>
      <p:sp>
        <p:nvSpPr>
          <p:cNvPr id="27" name="Flowchart: Process 26"/>
          <p:cNvSpPr/>
          <p:nvPr/>
        </p:nvSpPr>
        <p:spPr bwMode="auto">
          <a:xfrm>
            <a:off x="0" y="1330608"/>
            <a:ext cx="9144000" cy="5527392"/>
          </a:xfrm>
          <a:prstGeom prst="flowChartProcess">
            <a:avLst/>
          </a:prstGeom>
          <a:solidFill>
            <a:schemeClr val="bg1">
              <a:alpha val="9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8" name="Snip Single Corner Rectangle 27"/>
          <p:cNvSpPr/>
          <p:nvPr/>
        </p:nvSpPr>
        <p:spPr bwMode="auto">
          <a:xfrm flipH="1">
            <a:off x="5703808" y="5630768"/>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Triple-wise Similarity Computation</a:t>
            </a:r>
            <a:endParaRPr lang="en-US" sz="1800" dirty="0">
              <a:latin typeface="Arial" pitchFamily="-110" charset="0"/>
              <a:ea typeface="ＭＳ Ｐゴシック" pitchFamily="-110" charset="-128"/>
              <a:cs typeface="ＭＳ Ｐゴシック" pitchFamily="-110" charset="-128"/>
            </a:endParaRPr>
          </a:p>
        </p:txBody>
      </p:sp>
      <p:grpSp>
        <p:nvGrpSpPr>
          <p:cNvPr id="35" name="Group 34"/>
          <p:cNvGrpSpPr/>
          <p:nvPr/>
        </p:nvGrpSpPr>
        <p:grpSpPr>
          <a:xfrm>
            <a:off x="251520" y="4534418"/>
            <a:ext cx="8684426" cy="978479"/>
            <a:chOff x="251520" y="4534418"/>
            <a:chExt cx="8684426" cy="978479"/>
          </a:xfrm>
        </p:grpSpPr>
        <p:sp>
          <p:nvSpPr>
            <p:cNvPr id="36" name="Content Placeholder 2"/>
            <p:cNvSpPr txBox="1">
              <a:spLocks/>
            </p:cNvSpPr>
            <p:nvPr/>
          </p:nvSpPr>
          <p:spPr bwMode="auto">
            <a:xfrm>
              <a:off x="251520" y="4534418"/>
              <a:ext cx="8684426" cy="97847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endParaRPr lang="en-US" sz="1800" dirty="0"/>
            </a:p>
          </p:txBody>
        </p:sp>
        <mc:AlternateContent xmlns:mc="http://schemas.openxmlformats.org/markup-compatibility/2006" xmlns:a14="http://schemas.microsoft.com/office/drawing/2010/main">
          <mc:Choice Requires="a14">
            <p:sp>
              <p:nvSpPr>
                <p:cNvPr id="41" name="TextBox 40"/>
                <p:cNvSpPr txBox="1"/>
                <p:nvPr/>
              </p:nvSpPr>
              <p:spPr>
                <a:xfrm>
                  <a:off x="412663" y="4631218"/>
                  <a:ext cx="7539372" cy="741998"/>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2000" i="1" smtClean="0">
                            <a:latin typeface="Cambria Math"/>
                          </a:rPr>
                          <m:t>𝑆</m:t>
                        </m:r>
                        <m:r>
                          <a:rPr lang="en-US" sz="2000" b="0" i="1" smtClean="0">
                            <a:latin typeface="Cambria Math"/>
                          </a:rPr>
                          <m:t>𝑖𝑚</m:t>
                        </m:r>
                        <m:d>
                          <m:dPr>
                            <m:ctrlPr>
                              <a:rPr lang="en-US" sz="2000" b="0" i="1" smtClean="0">
                                <a:latin typeface="Cambria Math" charset="0"/>
                              </a:rPr>
                            </m:ctrlPr>
                          </m:dPr>
                          <m:e>
                            <m:r>
                              <a:rPr lang="en-US" sz="2000" b="0" i="1" smtClean="0">
                                <a:latin typeface="Cambria Math"/>
                              </a:rPr>
                              <m:t>𝑐</m:t>
                            </m:r>
                            <m:r>
                              <a:rPr lang="en-US" sz="2000" b="0" i="1" smtClean="0">
                                <a:latin typeface="Cambria Math"/>
                              </a:rPr>
                              <m:t>, </m:t>
                            </m:r>
                            <m:r>
                              <a:rPr lang="en-US" sz="2000" b="0" i="1" smtClean="0">
                                <a:latin typeface="Cambria Math"/>
                              </a:rPr>
                              <m:t>𝑐</m:t>
                            </m:r>
                            <m:r>
                              <a:rPr lang="en-US" sz="2000" b="0" i="1" smtClean="0">
                                <a:latin typeface="Cambria Math"/>
                              </a:rPr>
                              <m:t>′</m:t>
                            </m:r>
                          </m:e>
                        </m:d>
                        <m:r>
                          <a:rPr lang="pt-BR" sz="2000" i="1" smtClean="0">
                            <a:latin typeface="Cambria Math"/>
                          </a:rPr>
                          <m:t>=</m:t>
                        </m:r>
                        <m:f>
                          <m:fPr>
                            <m:ctrlPr>
                              <a:rPr lang="pt-BR" sz="2000" i="1" smtClean="0">
                                <a:latin typeface="Cambria Math" charset="0"/>
                              </a:rPr>
                            </m:ctrlPr>
                          </m:fPr>
                          <m:num>
                            <m:nary>
                              <m:naryPr>
                                <m:chr m:val="∑"/>
                                <m:subHide m:val="on"/>
                                <m:supHide m:val="on"/>
                                <m:ctrlPr>
                                  <a:rPr lang="pt-BR" sz="2000" i="1" smtClean="0">
                                    <a:latin typeface="Cambria Math" charset="0"/>
                                  </a:rPr>
                                </m:ctrlPr>
                              </m:naryPr>
                              <m:sub/>
                              <m:sup/>
                              <m:e>
                                <m:sSup>
                                  <m:sSupPr>
                                    <m:ctrlPr>
                                      <a:rPr lang="en-US" sz="2000" b="0" i="1" smtClean="0">
                                        <a:latin typeface="Cambria Math" charset="0"/>
                                      </a:rPr>
                                    </m:ctrlPr>
                                  </m:sSupPr>
                                  <m:e>
                                    <m:r>
                                      <a:rPr lang="en-US" sz="2000" b="0" i="1" smtClean="0">
                                        <a:latin typeface="Cambria Math"/>
                                      </a:rPr>
                                      <m:t>𝑆𝑖𝑚</m:t>
                                    </m:r>
                                  </m:e>
                                  <m:sup>
                                    <m:r>
                                      <a:rPr lang="en-US" sz="2000" b="0" i="1" smtClean="0">
                                        <a:latin typeface="Cambria Math"/>
                                      </a:rPr>
                                      <m:t>𝑝𝑣</m:t>
                                    </m:r>
                                  </m:sup>
                                </m:sSup>
                              </m:e>
                            </m:nary>
                          </m:num>
                          <m:den>
                            <m:nary>
                              <m:naryPr>
                                <m:chr m:val="∑"/>
                                <m:subHide m:val="on"/>
                                <m:supHide m:val="on"/>
                                <m:ctrlPr>
                                  <a:rPr lang="pt-BR" sz="2000" i="1">
                                    <a:latin typeface="Cambria Math" charset="0"/>
                                  </a:rPr>
                                </m:ctrlPr>
                              </m:naryPr>
                              <m:sub/>
                              <m:sup/>
                              <m:e>
                                <m:sSup>
                                  <m:sSupPr>
                                    <m:ctrlPr>
                                      <a:rPr lang="en-US" sz="2000" i="1">
                                        <a:latin typeface="Cambria Math" charset="0"/>
                                      </a:rPr>
                                    </m:ctrlPr>
                                  </m:sSupPr>
                                  <m:e>
                                    <m:r>
                                      <a:rPr lang="en-US" sz="2000" i="1">
                                        <a:latin typeface="Cambria Math"/>
                                      </a:rPr>
                                      <m:t>𝑆𝑖𝑚</m:t>
                                    </m:r>
                                  </m:e>
                                  <m:sup>
                                    <m:r>
                                      <a:rPr lang="en-US" sz="2000" i="1">
                                        <a:latin typeface="Cambria Math"/>
                                      </a:rPr>
                                      <m:t>𝑝𝑣</m:t>
                                    </m:r>
                                  </m:sup>
                                </m:sSup>
                              </m:e>
                            </m:nary>
                            <m:r>
                              <a:rPr lang="en-US" sz="2000" b="0" i="1" smtClean="0">
                                <a:latin typeface="Cambria Math"/>
                              </a:rPr>
                              <m:t>+</m:t>
                            </m:r>
                            <m:r>
                              <m:rPr>
                                <m:sty m:val="p"/>
                              </m:rPr>
                              <a:rPr lang="el-GR" sz="2000" b="0" i="1" smtClean="0">
                                <a:latin typeface="Cambria Math"/>
                              </a:rPr>
                              <m:t>α</m:t>
                            </m:r>
                            <m:d>
                              <m:dPr>
                                <m:ctrlPr>
                                  <a:rPr lang="en-US" sz="2000" b="0" i="1" smtClean="0">
                                    <a:latin typeface="Cambria Math" charset="0"/>
                                  </a:rPr>
                                </m:ctrlPr>
                              </m:dPr>
                              <m:e>
                                <m:d>
                                  <m:dPr>
                                    <m:begChr m:val="|"/>
                                    <m:endChr m:val="|"/>
                                    <m:ctrlPr>
                                      <a:rPr lang="en-US" sz="2000" b="0" i="1" smtClean="0">
                                        <a:latin typeface="Cambria Math" charset="0"/>
                                      </a:rPr>
                                    </m:ctrlPr>
                                  </m:dPr>
                                  <m:e>
                                    <m:r>
                                      <a:rPr lang="en-US" sz="2000" b="0" i="1" smtClean="0">
                                        <a:latin typeface="Cambria Math"/>
                                      </a:rPr>
                                      <m:t>𝑃𝑉</m:t>
                                    </m:r>
                                    <m:r>
                                      <a:rPr lang="en-US" sz="2000" b="0" i="1" baseline="-25000" smtClean="0">
                                        <a:latin typeface="Cambria Math"/>
                                      </a:rPr>
                                      <m:t>1</m:t>
                                    </m:r>
                                  </m:e>
                                </m:d>
                                <m:r>
                                  <a:rPr lang="en-US" sz="2000" b="0" i="1" smtClean="0">
                                    <a:latin typeface="Cambria Math"/>
                                  </a:rPr>
                                  <m:t>−</m:t>
                                </m:r>
                                <m:nary>
                                  <m:naryPr>
                                    <m:chr m:val="∑"/>
                                    <m:subHide m:val="on"/>
                                    <m:supHide m:val="on"/>
                                    <m:ctrlPr>
                                      <a:rPr lang="pt-BR" sz="2000" i="1">
                                        <a:latin typeface="Cambria Math" charset="0"/>
                                      </a:rPr>
                                    </m:ctrlPr>
                                  </m:naryPr>
                                  <m:sub/>
                                  <m:sup/>
                                  <m:e>
                                    <m:sSup>
                                      <m:sSupPr>
                                        <m:ctrlPr>
                                          <a:rPr lang="en-US" sz="2000" i="1">
                                            <a:latin typeface="Cambria Math" charset="0"/>
                                          </a:rPr>
                                        </m:ctrlPr>
                                      </m:sSupPr>
                                      <m:e>
                                        <m:r>
                                          <a:rPr lang="en-US" sz="2000" i="1">
                                            <a:latin typeface="Cambria Math"/>
                                          </a:rPr>
                                          <m:t>𝑆𝑖𝑚</m:t>
                                        </m:r>
                                      </m:e>
                                      <m:sup>
                                        <m:r>
                                          <a:rPr lang="en-US" sz="2000" i="1">
                                            <a:latin typeface="Cambria Math"/>
                                          </a:rPr>
                                          <m:t>𝑝𝑣</m:t>
                                        </m:r>
                                      </m:sup>
                                    </m:sSup>
                                  </m:e>
                                </m:nary>
                              </m:e>
                            </m:d>
                            <m:r>
                              <a:rPr lang="en-US" sz="2000" b="0" i="1" smtClean="0">
                                <a:latin typeface="Cambria Math"/>
                              </a:rPr>
                              <m:t>+</m:t>
                            </m:r>
                            <m:r>
                              <m:rPr>
                                <m:sty m:val="p"/>
                              </m:rPr>
                              <a:rPr lang="el-GR" sz="2000" b="0" i="1" smtClean="0">
                                <a:latin typeface="Cambria Math"/>
                              </a:rPr>
                              <m:t>β</m:t>
                            </m:r>
                            <m:r>
                              <a:rPr lang="en-US" sz="2000" i="1">
                                <a:latin typeface="Cambria Math"/>
                              </a:rPr>
                              <m:t>(</m:t>
                            </m:r>
                            <m:d>
                              <m:dPr>
                                <m:begChr m:val="|"/>
                                <m:endChr m:val="|"/>
                                <m:ctrlPr>
                                  <a:rPr lang="en-US" sz="2000" i="1">
                                    <a:latin typeface="Cambria Math" charset="0"/>
                                  </a:rPr>
                                </m:ctrlPr>
                              </m:dPr>
                              <m:e>
                                <m:r>
                                  <a:rPr lang="en-US" sz="2000" i="1">
                                    <a:latin typeface="Cambria Math"/>
                                  </a:rPr>
                                  <m:t>𝑃𝑉</m:t>
                                </m:r>
                                <m:r>
                                  <a:rPr lang="en-US" sz="2000" b="0" i="1" baseline="-25000" smtClean="0">
                                    <a:latin typeface="Cambria Math"/>
                                  </a:rPr>
                                  <m:t>2</m:t>
                                </m:r>
                              </m:e>
                            </m:d>
                            <m:r>
                              <a:rPr lang="en-US" sz="2000" i="1">
                                <a:latin typeface="Cambria Math"/>
                              </a:rPr>
                              <m:t>−</m:t>
                            </m:r>
                            <m:nary>
                              <m:naryPr>
                                <m:chr m:val="∑"/>
                                <m:subHide m:val="on"/>
                                <m:supHide m:val="on"/>
                                <m:ctrlPr>
                                  <a:rPr lang="pt-BR" sz="2000" i="1">
                                    <a:latin typeface="Cambria Math" charset="0"/>
                                  </a:rPr>
                                </m:ctrlPr>
                              </m:naryPr>
                              <m:sub/>
                              <m:sup/>
                              <m:e>
                                <m:sSup>
                                  <m:sSupPr>
                                    <m:ctrlPr>
                                      <a:rPr lang="en-US" sz="2000" i="1">
                                        <a:latin typeface="Cambria Math" charset="0"/>
                                      </a:rPr>
                                    </m:ctrlPr>
                                  </m:sSupPr>
                                  <m:e>
                                    <m:r>
                                      <a:rPr lang="en-US" sz="2000" i="1">
                                        <a:latin typeface="Cambria Math"/>
                                      </a:rPr>
                                      <m:t>𝑆𝑖𝑚</m:t>
                                    </m:r>
                                  </m:e>
                                  <m:sup>
                                    <m:r>
                                      <a:rPr lang="en-US" sz="2000" i="1">
                                        <a:latin typeface="Cambria Math"/>
                                      </a:rPr>
                                      <m:t>𝑝𝑣</m:t>
                                    </m:r>
                                  </m:sup>
                                </m:sSup>
                              </m:e>
                            </m:nary>
                            <m:r>
                              <a:rPr lang="en-US" sz="2000" i="1">
                                <a:latin typeface="Cambria Math"/>
                              </a:rPr>
                              <m:t>)</m:t>
                            </m:r>
                          </m:den>
                        </m:f>
                      </m:oMath>
                    </m:oMathPara>
                  </a14:m>
                  <a:endParaRPr lang="en-US" sz="20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12663" y="4631218"/>
                  <a:ext cx="7539372" cy="741998"/>
                </a:xfrm>
                <a:prstGeom prst="rect">
                  <a:avLst/>
                </a:prstGeom>
                <a:blipFill rotWithShape="1">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5" name="Content Placeholder 2"/>
              <p:cNvSpPr txBox="1">
                <a:spLocks/>
              </p:cNvSpPr>
              <p:nvPr/>
            </p:nvSpPr>
            <p:spPr bwMode="auto">
              <a:xfrm>
                <a:off x="251520" y="2132856"/>
                <a:ext cx="8640960" cy="2232248"/>
              </a:xfrm>
              <a:prstGeom prst="rect">
                <a:avLst/>
              </a:prstGeom>
              <a:solidFill>
                <a:schemeClr val="bg1">
                  <a:lumMod val="95000"/>
                </a:schemeClr>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dirty="0"/>
                  <a:t>Similarity between two concepts </a:t>
                </a:r>
                <a:r>
                  <a:rPr lang="en-US" sz="2000" i="1" dirty="0"/>
                  <a:t>c</a:t>
                </a:r>
                <a:r>
                  <a:rPr lang="en-US" sz="2000" dirty="0"/>
                  <a:t> and </a:t>
                </a:r>
                <a:r>
                  <a:rPr lang="en-US" sz="2000" i="1" dirty="0"/>
                  <a:t>c’</a:t>
                </a:r>
              </a:p>
              <a:p>
                <a:r>
                  <a:rPr lang="en-US" sz="2000" dirty="0" smtClean="0"/>
                  <a:t>Apply </a:t>
                </a:r>
                <a:r>
                  <a:rPr lang="en-US" sz="2000" dirty="0" err="1" smtClean="0"/>
                  <a:t>Jaccard</a:t>
                </a:r>
                <a:r>
                  <a:rPr lang="en-US" sz="2000" dirty="0" smtClean="0"/>
                  <a:t> similarity (</a:t>
                </a:r>
                <a:r>
                  <a:rPr lang="en-US" sz="2000" dirty="0" err="1" smtClean="0"/>
                  <a:t>Jaccard</a:t>
                </a:r>
                <a:r>
                  <a:rPr lang="en-US" sz="2000" dirty="0" smtClean="0"/>
                  <a:t>, 1912. </a:t>
                </a:r>
                <a:r>
                  <a:rPr lang="en-US" sz="2000" i="1" dirty="0"/>
                  <a:t>New </a:t>
                </a:r>
                <a:r>
                  <a:rPr lang="en-US" sz="2000" i="1" dirty="0" err="1"/>
                  <a:t>Phytologis</a:t>
                </a:r>
                <a:r>
                  <a:rPr lang="en-US" sz="2000" dirty="0" err="1"/>
                  <a:t>t</a:t>
                </a:r>
                <a:r>
                  <a:rPr lang="en-US" sz="2000" dirty="0" smtClean="0"/>
                  <a:t>) </a:t>
                </a:r>
              </a:p>
              <a:p>
                <a14:m>
                  <m:oMath xmlns:m="http://schemas.openxmlformats.org/officeDocument/2006/math">
                    <m:r>
                      <a:rPr lang="en-US" sz="2000">
                        <a:latin typeface="Cambria Math"/>
                      </a:rPr>
                      <m:t>|</m:t>
                    </m:r>
                    <m:r>
                      <a:rPr lang="en-US" sz="2000" i="1">
                        <a:latin typeface="Cambria Math"/>
                      </a:rPr>
                      <m:t>𝑃𝑉</m:t>
                    </m:r>
                    <m:r>
                      <a:rPr lang="en-US" sz="2000" b="0" i="0" baseline="-25000" smtClean="0">
                        <a:latin typeface="Cambria Math"/>
                      </a:rPr>
                      <m:t>1</m:t>
                    </m:r>
                    <m:r>
                      <a:rPr lang="en-US" sz="2000">
                        <a:latin typeface="Cambria Math"/>
                      </a:rPr>
                      <m:t>|</m:t>
                    </m:r>
                  </m:oMath>
                </a14:m>
                <a:r>
                  <a:rPr lang="en-US" sz="2000" dirty="0" smtClean="0"/>
                  <a:t>: number </a:t>
                </a:r>
                <a:r>
                  <a:rPr lang="en-US" sz="2000" dirty="0"/>
                  <a:t>of </a:t>
                </a:r>
                <a:r>
                  <a:rPr lang="en-US" sz="2000" i="1" dirty="0" err="1"/>
                  <a:t>pvs</a:t>
                </a:r>
                <a:r>
                  <a:rPr lang="en-US" sz="2000" dirty="0"/>
                  <a:t> in concept </a:t>
                </a:r>
                <a:r>
                  <a:rPr lang="en-US" sz="2000" i="1" dirty="0"/>
                  <a:t>c</a:t>
                </a:r>
                <a:endParaRPr lang="en-US" sz="2000" dirty="0" smtClean="0"/>
              </a:p>
              <a:p>
                <a14:m>
                  <m:oMath xmlns:m="http://schemas.openxmlformats.org/officeDocument/2006/math">
                    <m:r>
                      <a:rPr lang="en-US" sz="2000">
                        <a:latin typeface="Cambria Math"/>
                      </a:rPr>
                      <m:t>|</m:t>
                    </m:r>
                    <m:r>
                      <a:rPr lang="en-US" sz="2000" i="1">
                        <a:latin typeface="Cambria Math"/>
                      </a:rPr>
                      <m:t>𝑃𝑉</m:t>
                    </m:r>
                    <m:r>
                      <a:rPr lang="en-US" sz="2000" baseline="-25000">
                        <a:latin typeface="Cambria Math"/>
                      </a:rPr>
                      <m:t>2</m:t>
                    </m:r>
                    <m:r>
                      <a:rPr lang="en-US" sz="2000">
                        <a:latin typeface="Cambria Math"/>
                      </a:rPr>
                      <m:t>|</m:t>
                    </m:r>
                  </m:oMath>
                </a14:m>
                <a:r>
                  <a:rPr lang="en-US" sz="2000" dirty="0" smtClean="0"/>
                  <a:t>: number </a:t>
                </a:r>
                <a:r>
                  <a:rPr lang="en-US" sz="2000" dirty="0"/>
                  <a:t>of </a:t>
                </a:r>
                <a:r>
                  <a:rPr lang="en-US" sz="2000" i="1" dirty="0" err="1"/>
                  <a:t>pvs</a:t>
                </a:r>
                <a:r>
                  <a:rPr lang="en-US" sz="2000" dirty="0"/>
                  <a:t> in concept </a:t>
                </a:r>
                <a:r>
                  <a:rPr lang="en-US" sz="2000" i="1" dirty="0"/>
                  <a:t>c</a:t>
                </a:r>
                <a:r>
                  <a:rPr lang="en-US" sz="2000" i="1" dirty="0" smtClean="0"/>
                  <a:t>’</a:t>
                </a:r>
                <a:endParaRPr lang="en-US" sz="2000" dirty="0" smtClean="0"/>
              </a:p>
              <a:p>
                <a:r>
                  <a:rPr lang="en-US" sz="2000" dirty="0" smtClean="0"/>
                  <a:t>α </a:t>
                </a:r>
                <a:r>
                  <a:rPr lang="en-US" sz="2000" dirty="0"/>
                  <a:t>and </a:t>
                </a:r>
                <a:r>
                  <a:rPr lang="en-US" sz="2000" dirty="0" smtClean="0"/>
                  <a:t>β: coefficients </a:t>
                </a:r>
                <a:r>
                  <a:rPr lang="en-US" sz="2000" dirty="0"/>
                  <a:t>of variation on the similarity measure on </a:t>
                </a:r>
                <a:r>
                  <a:rPr lang="en-US" sz="2000" i="1" dirty="0"/>
                  <a:t>c</a:t>
                </a:r>
                <a:r>
                  <a:rPr lang="en-US" sz="2000" dirty="0"/>
                  <a:t> and </a:t>
                </a:r>
                <a:r>
                  <a:rPr lang="en-US" sz="2000" i="1" dirty="0"/>
                  <a:t>c</a:t>
                </a:r>
                <a:r>
                  <a:rPr lang="en-US" sz="2000" dirty="0"/>
                  <a:t>’ unique </a:t>
                </a:r>
                <a:r>
                  <a:rPr lang="en-US" sz="2000" dirty="0" smtClean="0"/>
                  <a:t>description</a:t>
                </a:r>
                <a:endParaRPr lang="en-US" sz="2000" dirty="0"/>
              </a:p>
              <a:p>
                <a:endParaRPr lang="en-US" sz="2000" i="1" dirty="0" smtClean="0"/>
              </a:p>
            </p:txBody>
          </p:sp>
        </mc:Choice>
        <mc:Fallback xmlns="">
          <p:sp>
            <p:nvSpPr>
              <p:cNvPr id="45" name="Content Placeholder 2"/>
              <p:cNvSpPr txBox="1">
                <a:spLocks noRot="1" noChangeAspect="1" noMove="1" noResize="1" noEditPoints="1" noAdjustHandles="1" noChangeArrowheads="1" noChangeShapeType="1" noTextEdit="1"/>
              </p:cNvSpPr>
              <p:nvPr/>
            </p:nvSpPr>
            <p:spPr bwMode="auto">
              <a:xfrm>
                <a:off x="251520" y="2132856"/>
                <a:ext cx="8640960" cy="2232248"/>
              </a:xfrm>
              <a:prstGeom prst="rect">
                <a:avLst/>
              </a:prstGeom>
              <a:blipFill rotWithShape="1">
                <a:blip r:embed="rId4"/>
                <a:stretch>
                  <a:fillRect l="-564" t="-1093" b="-218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2"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z="1600" smtClean="0">
                <a:solidFill>
                  <a:schemeClr val="tx1">
                    <a:lumMod val="95000"/>
                    <a:lumOff val="5000"/>
                  </a:schemeClr>
                </a:solidFill>
              </a:rPr>
              <a:pPr/>
              <a:t>13</a:t>
            </a:fld>
            <a:endParaRPr lang="en-US" sz="1600" dirty="0">
              <a:solidFill>
                <a:schemeClr val="tx1">
                  <a:lumMod val="95000"/>
                  <a:lumOff val="5000"/>
                </a:schemeClr>
              </a:solidFill>
            </a:endParaRPr>
          </a:p>
        </p:txBody>
      </p:sp>
    </p:spTree>
    <p:extLst>
      <p:ext uri="{BB962C8B-B14F-4D97-AF65-F5344CB8AC3E}">
        <p14:creationId xmlns:p14="http://schemas.microsoft.com/office/powerpoint/2010/main" val="169222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Information Entropy</a:t>
            </a:r>
            <a:endParaRPr lang="en-US" sz="2800" dirty="0"/>
          </a:p>
        </p:txBody>
      </p:sp>
      <p:sp>
        <p:nvSpPr>
          <p:cNvPr id="6" name="Flowchart: Document 5"/>
          <p:cNvSpPr/>
          <p:nvPr/>
        </p:nvSpPr>
        <p:spPr bwMode="auto">
          <a:xfrm>
            <a:off x="1678316"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Input Entities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Rounded Rectangle 6"/>
          <p:cNvSpPr/>
          <p:nvPr/>
        </p:nvSpPr>
        <p:spPr bwMode="auto">
          <a:xfrm>
            <a:off x="107504" y="2502897"/>
            <a:ext cx="1270992" cy="810662"/>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Prefix-blocking</a:t>
            </a:r>
          </a:p>
        </p:txBody>
      </p:sp>
      <p:sp>
        <p:nvSpPr>
          <p:cNvPr id="8" name="Flowchart: Process 7"/>
          <p:cNvSpPr/>
          <p:nvPr/>
        </p:nvSpPr>
        <p:spPr bwMode="auto">
          <a:xfrm>
            <a:off x="1719278" y="2704669"/>
            <a:ext cx="1634480" cy="407118"/>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Blocking</a:t>
            </a:r>
          </a:p>
        </p:txBody>
      </p:sp>
      <p:sp>
        <p:nvSpPr>
          <p:cNvPr id="12" name="Flowchart: Process 11"/>
          <p:cNvSpPr/>
          <p:nvPr/>
        </p:nvSpPr>
        <p:spPr bwMode="auto">
          <a:xfrm>
            <a:off x="4439114" y="3657667"/>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Computing Similarity</a:t>
            </a:r>
            <a:endParaRPr lang="en-US" sz="2000" dirty="0">
              <a:latin typeface="Arial" pitchFamily="-110" charset="0"/>
              <a:ea typeface="ＭＳ Ｐゴシック" pitchFamily="-110" charset="-128"/>
              <a:cs typeface="ＭＳ Ｐゴシック" pitchFamily="-110" charset="-128"/>
            </a:endParaRPr>
          </a:p>
        </p:txBody>
      </p:sp>
      <p:graphicFrame>
        <p:nvGraphicFramePr>
          <p:cNvPr id="34" name="Table 33"/>
          <p:cNvGraphicFramePr>
            <a:graphicFrameLocks noGrp="1"/>
          </p:cNvGraphicFramePr>
          <p:nvPr>
            <p:extLst/>
          </p:nvPr>
        </p:nvGraphicFramePr>
        <p:xfrm>
          <a:off x="7084597" y="3581580"/>
          <a:ext cx="1634480" cy="838200"/>
        </p:xfrm>
        <a:graphic>
          <a:graphicData uri="http://schemas.openxmlformats.org/drawingml/2006/table">
            <a:tbl>
              <a:tblPr firstRow="1" bandRow="1">
                <a:tableStyleId>{5C22544A-7EE6-4342-B048-85BDC9FD1C3A}</a:tableStyleId>
              </a:tblPr>
              <a:tblGrid>
                <a:gridCol w="326896"/>
                <a:gridCol w="326896"/>
                <a:gridCol w="326896"/>
                <a:gridCol w="326896"/>
                <a:gridCol w="326896"/>
              </a:tblGrid>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bl>
          </a:graphicData>
        </a:graphic>
      </p:graphicFrame>
      <p:sp>
        <p:nvSpPr>
          <p:cNvPr id="37" name="Flowchart: Document 36"/>
          <p:cNvSpPr/>
          <p:nvPr/>
        </p:nvSpPr>
        <p:spPr bwMode="auto">
          <a:xfrm>
            <a:off x="1678316" y="3564248"/>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Entity Blocks</a:t>
            </a:r>
          </a:p>
        </p:txBody>
      </p:sp>
      <p:sp>
        <p:nvSpPr>
          <p:cNvPr id="39" name="Flowchart: Document 38"/>
          <p:cNvSpPr/>
          <p:nvPr/>
        </p:nvSpPr>
        <p:spPr bwMode="auto">
          <a:xfrm>
            <a:off x="7043635"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Final Matches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0" name="Flowchart: Process 39"/>
          <p:cNvSpPr/>
          <p:nvPr/>
        </p:nvSpPr>
        <p:spPr bwMode="auto">
          <a:xfrm>
            <a:off x="7084597" y="2564904"/>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Selecting Matches</a:t>
            </a:r>
            <a:endParaRPr lang="en-US" sz="2000" dirty="0">
              <a:latin typeface="Arial" pitchFamily="-110" charset="0"/>
              <a:ea typeface="ＭＳ Ｐゴシック" pitchFamily="-110" charset="-128"/>
              <a:cs typeface="ＭＳ Ｐゴシック" pitchFamily="-110" charset="-128"/>
            </a:endParaRPr>
          </a:p>
        </p:txBody>
      </p:sp>
      <p:cxnSp>
        <p:nvCxnSpPr>
          <p:cNvPr id="42" name="Straight Arrow Connector 41"/>
          <p:cNvCxnSpPr>
            <a:stCxn id="6" idx="2"/>
            <a:endCxn id="8" idx="0"/>
          </p:cNvCxnSpPr>
          <p:nvPr/>
        </p:nvCxnSpPr>
        <p:spPr bwMode="auto">
          <a:xfrm>
            <a:off x="2536518" y="2299942"/>
            <a:ext cx="0" cy="404727"/>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3" name="Straight Arrow Connector 42"/>
          <p:cNvCxnSpPr>
            <a:stCxn id="8" idx="2"/>
            <a:endCxn id="37" idx="0"/>
          </p:cNvCxnSpPr>
          <p:nvPr/>
        </p:nvCxnSpPr>
        <p:spPr bwMode="auto">
          <a:xfrm>
            <a:off x="2536518" y="3111787"/>
            <a:ext cx="0" cy="452461"/>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6" name="Straight Arrow Connector 45"/>
          <p:cNvCxnSpPr>
            <a:stCxn id="7" idx="3"/>
            <a:endCxn id="8" idx="1"/>
          </p:cNvCxnSpPr>
          <p:nvPr/>
        </p:nvCxnSpPr>
        <p:spPr bwMode="auto">
          <a:xfrm>
            <a:off x="1378496" y="2908228"/>
            <a:ext cx="340782" cy="0"/>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49" name="Straight Arrow Connector 48"/>
          <p:cNvCxnSpPr/>
          <p:nvPr/>
        </p:nvCxnSpPr>
        <p:spPr bwMode="auto">
          <a:xfrm>
            <a:off x="3394720" y="4000680"/>
            <a:ext cx="1054968"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2" name="Straight Arrow Connector 51"/>
          <p:cNvCxnSpPr>
            <a:stCxn id="12" idx="3"/>
            <a:endCxn id="34" idx="1"/>
          </p:cNvCxnSpPr>
          <p:nvPr/>
        </p:nvCxnSpPr>
        <p:spPr bwMode="auto">
          <a:xfrm>
            <a:off x="6073594" y="4000680"/>
            <a:ext cx="1011003"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5" name="Straight Arrow Connector 54"/>
          <p:cNvCxnSpPr>
            <a:stCxn id="34" idx="0"/>
            <a:endCxn id="40" idx="2"/>
          </p:cNvCxnSpPr>
          <p:nvPr/>
        </p:nvCxnSpPr>
        <p:spPr bwMode="auto">
          <a:xfrm flipV="1">
            <a:off x="7901837" y="3250930"/>
            <a:ext cx="0" cy="33065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8" name="Straight Arrow Connector 57"/>
          <p:cNvCxnSpPr>
            <a:stCxn id="40" idx="0"/>
            <a:endCxn id="39" idx="2"/>
          </p:cNvCxnSpPr>
          <p:nvPr/>
        </p:nvCxnSpPr>
        <p:spPr bwMode="auto">
          <a:xfrm flipV="1">
            <a:off x="7901837" y="2299942"/>
            <a:ext cx="0" cy="264962"/>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grpSp>
        <p:nvGrpSpPr>
          <p:cNvPr id="68" name="Group 67"/>
          <p:cNvGrpSpPr/>
          <p:nvPr/>
        </p:nvGrpSpPr>
        <p:grpSpPr>
          <a:xfrm>
            <a:off x="3155546" y="4725144"/>
            <a:ext cx="4201616" cy="1911313"/>
            <a:chOff x="2890664" y="4686039"/>
            <a:chExt cx="4201616" cy="1911313"/>
          </a:xfrm>
        </p:grpSpPr>
        <p:sp>
          <p:nvSpPr>
            <p:cNvPr id="11" name="Rounded Rectangle 10"/>
            <p:cNvSpPr/>
            <p:nvPr/>
          </p:nvSpPr>
          <p:spPr bwMode="auto">
            <a:xfrm>
              <a:off x="2890664" y="4686039"/>
              <a:ext cx="4201616" cy="759185"/>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Information Entropy based Weighted Similarity (IEWS) Model </a:t>
              </a:r>
            </a:p>
            <a:p>
              <a:pPr algn="ctr" eaLnBrk="0" hangingPunct="0"/>
              <a:endParaRPr lang="en-US" sz="2000" dirty="0">
                <a:latin typeface="Arial" pitchFamily="-110" charset="0"/>
                <a:ea typeface="ＭＳ Ｐゴシック" pitchFamily="-110" charset="-128"/>
                <a:cs typeface="ＭＳ Ｐゴシック" pitchFamily="-110" charset="-128"/>
              </a:endParaRPr>
            </a:p>
          </p:txBody>
        </p:sp>
        <p:sp>
          <p:nvSpPr>
            <p:cNvPr id="15" name="Snip Single Corner Rectangle 14"/>
            <p:cNvSpPr/>
            <p:nvPr/>
          </p:nvSpPr>
          <p:spPr bwMode="auto">
            <a:xfrm>
              <a:off x="2890664"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Information Entropy Computation</a:t>
              </a:r>
              <a:endParaRPr lang="en-US" sz="1800" dirty="0">
                <a:latin typeface="Arial" pitchFamily="-110" charset="0"/>
                <a:ea typeface="ＭＳ Ｐゴシック" pitchFamily="-110" charset="-128"/>
                <a:cs typeface="ＭＳ Ｐゴシック" pitchFamily="-110" charset="-128"/>
              </a:endParaRPr>
            </a:p>
          </p:txBody>
        </p:sp>
        <p:sp>
          <p:nvSpPr>
            <p:cNvPr id="38" name="Snip Single Corner Rectangle 37"/>
            <p:cNvSpPr/>
            <p:nvPr/>
          </p:nvSpPr>
          <p:spPr bwMode="auto">
            <a:xfrm flipH="1">
              <a:off x="5434093"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Triple-wise Similarity Computation</a:t>
              </a:r>
              <a:endParaRPr lang="en-US" sz="1800" dirty="0">
                <a:latin typeface="Arial" pitchFamily="-110" charset="0"/>
                <a:ea typeface="ＭＳ Ｐゴシック" pitchFamily="-110" charset="-128"/>
                <a:cs typeface="ＭＳ Ｐゴシック" pitchFamily="-110" charset="-128"/>
              </a:endParaRPr>
            </a:p>
          </p:txBody>
        </p:sp>
        <p:cxnSp>
          <p:nvCxnSpPr>
            <p:cNvPr id="61" name="Straight Arrow Connector 60"/>
            <p:cNvCxnSpPr>
              <a:stCxn id="15" idx="0"/>
              <a:endCxn id="11" idx="2"/>
            </p:cNvCxnSpPr>
            <p:nvPr/>
          </p:nvCxnSpPr>
          <p:spPr bwMode="auto">
            <a:xfrm flipV="1">
              <a:off x="4546848" y="5445224"/>
              <a:ext cx="444624"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65" name="Straight Arrow Connector 64"/>
            <p:cNvCxnSpPr>
              <a:stCxn id="38" idx="0"/>
              <a:endCxn id="11" idx="2"/>
            </p:cNvCxnSpPr>
            <p:nvPr/>
          </p:nvCxnSpPr>
          <p:spPr bwMode="auto">
            <a:xfrm flipH="1" flipV="1">
              <a:off x="4991472" y="5445224"/>
              <a:ext cx="442621"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grpSp>
      <p:cxnSp>
        <p:nvCxnSpPr>
          <p:cNvPr id="69" name="Straight Arrow Connector 68"/>
          <p:cNvCxnSpPr>
            <a:stCxn id="11" idx="0"/>
            <a:endCxn id="12" idx="2"/>
          </p:cNvCxnSpPr>
          <p:nvPr/>
        </p:nvCxnSpPr>
        <p:spPr bwMode="auto">
          <a:xfrm flipV="1">
            <a:off x="5256354" y="4343693"/>
            <a:ext cx="0" cy="381451"/>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sp>
        <p:nvSpPr>
          <p:cNvPr id="74" name="Flowchart: Process 73"/>
          <p:cNvSpPr/>
          <p:nvPr/>
        </p:nvSpPr>
        <p:spPr bwMode="auto">
          <a:xfrm>
            <a:off x="6681320" y="4365104"/>
            <a:ext cx="2211160" cy="686026"/>
          </a:xfrm>
          <a:prstGeom prst="flowChartProcess">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r>
              <a:rPr lang="en-US" sz="2000" dirty="0" smtClean="0">
                <a:latin typeface="Arial" pitchFamily="-110" charset="0"/>
                <a:ea typeface="ＭＳ Ｐゴシック" pitchFamily="-110" charset="-128"/>
                <a:cs typeface="ＭＳ Ｐゴシック" pitchFamily="-110" charset="-128"/>
              </a:rPr>
              <a:t>Similarity Matrix</a:t>
            </a:r>
            <a:endParaRPr lang="en-US" sz="2000" dirty="0">
              <a:latin typeface="Arial" pitchFamily="-110" charset="0"/>
              <a:ea typeface="ＭＳ Ｐゴシック" pitchFamily="-110" charset="-128"/>
              <a:cs typeface="ＭＳ Ｐゴシック" pitchFamily="-110" charset="-128"/>
            </a:endParaRPr>
          </a:p>
        </p:txBody>
      </p:sp>
      <p:sp>
        <p:nvSpPr>
          <p:cNvPr id="27" name="Flowchart: Process 26"/>
          <p:cNvSpPr/>
          <p:nvPr/>
        </p:nvSpPr>
        <p:spPr bwMode="auto">
          <a:xfrm>
            <a:off x="-36512" y="1357992"/>
            <a:ext cx="9144000" cy="5527392"/>
          </a:xfrm>
          <a:prstGeom prst="flowChartProcess">
            <a:avLst/>
          </a:prstGeom>
          <a:solidFill>
            <a:schemeClr val="bg1">
              <a:alpha val="9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9" name="Content Placeholder 2"/>
          <p:cNvSpPr txBox="1">
            <a:spLocks/>
          </p:cNvSpPr>
          <p:nvPr/>
        </p:nvSpPr>
        <p:spPr bwMode="auto">
          <a:xfrm>
            <a:off x="251520" y="1757573"/>
            <a:ext cx="5229843" cy="180269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dirty="0"/>
              <a:t>Information entropy: Quantified measure of </a:t>
            </a:r>
            <a:r>
              <a:rPr lang="en-US" sz="2000" dirty="0" smtClean="0"/>
              <a:t>uncertainty </a:t>
            </a:r>
            <a:r>
              <a:rPr lang="en-US" sz="2000" dirty="0"/>
              <a:t>of </a:t>
            </a:r>
            <a:r>
              <a:rPr lang="en-US" sz="2000" dirty="0" smtClean="0"/>
              <a:t>information </a:t>
            </a:r>
            <a:r>
              <a:rPr lang="en-US" sz="2000" dirty="0"/>
              <a:t>content (Shannon, 1948) </a:t>
            </a:r>
          </a:p>
          <a:p>
            <a:r>
              <a:rPr lang="en-US" sz="2000" dirty="0" smtClean="0"/>
              <a:t>The amount of information of a property can be quantified as information entropy </a:t>
            </a:r>
          </a:p>
        </p:txBody>
      </p:sp>
      <p:grpSp>
        <p:nvGrpSpPr>
          <p:cNvPr id="3" name="Group 2"/>
          <p:cNvGrpSpPr/>
          <p:nvPr/>
        </p:nvGrpSpPr>
        <p:grpSpPr>
          <a:xfrm>
            <a:off x="5698976" y="1412776"/>
            <a:ext cx="3301009" cy="2147494"/>
            <a:chOff x="45720" y="3389392"/>
            <a:chExt cx="4015824" cy="2147494"/>
          </a:xfrm>
        </p:grpSpPr>
        <p:sp>
          <p:nvSpPr>
            <p:cNvPr id="30" name="Content Placeholder 2"/>
            <p:cNvSpPr txBox="1">
              <a:spLocks/>
            </p:cNvSpPr>
            <p:nvPr/>
          </p:nvSpPr>
          <p:spPr bwMode="auto">
            <a:xfrm>
              <a:off x="45720" y="3746209"/>
              <a:ext cx="3937918" cy="179067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1800" dirty="0" smtClean="0"/>
                <a:t>Properties are </a:t>
              </a:r>
              <a:r>
                <a:rPr lang="en-US" sz="1800" dirty="0"/>
                <a:t>not equally important for </a:t>
              </a:r>
              <a:r>
                <a:rPr lang="en-US" sz="1800" dirty="0" smtClean="0"/>
                <a:t>concept description. A tripe describing the </a:t>
              </a:r>
              <a:r>
                <a:rPr lang="en-US" sz="1800" dirty="0" smtClean="0">
                  <a:solidFill>
                    <a:srgbClr val="00B050"/>
                  </a:solidFill>
                </a:rPr>
                <a:t>Social Security Number </a:t>
              </a:r>
              <a:r>
                <a:rPr lang="en-US" sz="1800" dirty="0" smtClean="0"/>
                <a:t>is  more important than a triple of </a:t>
              </a:r>
              <a:r>
                <a:rPr lang="en-US" sz="1800" dirty="0" smtClean="0">
                  <a:solidFill>
                    <a:srgbClr val="00B050"/>
                  </a:solidFill>
                </a:rPr>
                <a:t>name</a:t>
              </a:r>
              <a:r>
                <a:rPr lang="en-US" sz="1800" dirty="0" smtClean="0"/>
                <a:t>, to identify a person </a:t>
              </a:r>
              <a:endParaRPr lang="en-US" sz="1800" dirty="0"/>
            </a:p>
          </p:txBody>
        </p:sp>
        <p:sp>
          <p:nvSpPr>
            <p:cNvPr id="31" name="Title 1"/>
            <p:cNvSpPr txBox="1">
              <a:spLocks/>
            </p:cNvSpPr>
            <p:nvPr/>
          </p:nvSpPr>
          <p:spPr bwMode="auto">
            <a:xfrm>
              <a:off x="76319" y="3389392"/>
              <a:ext cx="3985225" cy="36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a:lstStyle>
            <a:p>
              <a:pPr algn="l"/>
              <a:r>
                <a:rPr lang="en-US" sz="1800" b="1" kern="1200" dirty="0" smtClean="0">
                  <a:solidFill>
                    <a:srgbClr val="0070C0"/>
                  </a:solidFill>
                  <a:latin typeface="Comic Sans MS" pitchFamily="66" charset="0"/>
                  <a:ea typeface="ＭＳ Ｐゴシック" pitchFamily="34" charset="-128"/>
                  <a:cs typeface="+mn-cs"/>
                </a:rPr>
                <a:t>Example</a:t>
              </a:r>
              <a:endParaRPr lang="en-US" sz="1800" b="1" kern="1200" dirty="0">
                <a:solidFill>
                  <a:srgbClr val="0070C0"/>
                </a:solidFill>
                <a:latin typeface="Comic Sans MS" pitchFamily="66" charset="0"/>
                <a:ea typeface="ＭＳ Ｐゴシック" pitchFamily="34" charset="-128"/>
                <a:cs typeface="+mn-cs"/>
              </a:endParaRPr>
            </a:p>
          </p:txBody>
        </p:sp>
      </p:grpSp>
      <p:grpSp>
        <p:nvGrpSpPr>
          <p:cNvPr id="13" name="Group 12"/>
          <p:cNvGrpSpPr/>
          <p:nvPr/>
        </p:nvGrpSpPr>
        <p:grpSpPr>
          <a:xfrm>
            <a:off x="251520" y="3861048"/>
            <a:ext cx="8684426" cy="1651849"/>
            <a:chOff x="251520" y="3861048"/>
            <a:chExt cx="8684426" cy="1651849"/>
          </a:xfrm>
        </p:grpSpPr>
        <p:sp>
          <p:nvSpPr>
            <p:cNvPr id="32" name="Content Placeholder 2"/>
            <p:cNvSpPr txBox="1">
              <a:spLocks/>
            </p:cNvSpPr>
            <p:nvPr/>
          </p:nvSpPr>
          <p:spPr bwMode="auto">
            <a:xfrm>
              <a:off x="251520" y="3861048"/>
              <a:ext cx="8684426" cy="165184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1800" i="1" dirty="0" smtClean="0"/>
                <a:t>X</a:t>
              </a:r>
              <a:r>
                <a:rPr lang="en-US" sz="1800" dirty="0" smtClean="0"/>
                <a:t>: a property</a:t>
              </a:r>
            </a:p>
            <a:p>
              <a:r>
                <a:rPr lang="en-US" sz="1800" i="1" dirty="0" smtClean="0"/>
                <a:t>P(x</a:t>
              </a:r>
              <a:r>
                <a:rPr lang="en-US" sz="1800" i="1" baseline="-25000" dirty="0" smtClean="0"/>
                <a:t>i</a:t>
              </a:r>
              <a:r>
                <a:rPr lang="en-US" sz="1800" i="1" dirty="0" smtClean="0"/>
                <a:t>)</a:t>
              </a:r>
              <a:r>
                <a:rPr lang="en-US" sz="1800" dirty="0" smtClean="0"/>
                <a:t>: possibility of </a:t>
              </a:r>
              <a:r>
                <a:rPr lang="en-US" sz="1800" i="1" dirty="0" smtClean="0"/>
                <a:t>X</a:t>
              </a:r>
              <a:r>
                <a:rPr lang="en-US" sz="1800" dirty="0" smtClean="0"/>
                <a:t> obtaining a particular value </a:t>
              </a:r>
              <a:r>
                <a:rPr lang="en-US" sz="1800" i="1" dirty="0" smtClean="0"/>
                <a:t>x</a:t>
              </a:r>
              <a:r>
                <a:rPr lang="en-US" sz="1800" i="1" baseline="-25000" dirty="0" smtClean="0"/>
                <a:t>i</a:t>
              </a:r>
            </a:p>
            <a:p>
              <a:r>
                <a:rPr lang="en-US" sz="1800" dirty="0" smtClean="0"/>
                <a:t>Information Entropy of </a:t>
              </a:r>
              <a:r>
                <a:rPr lang="en-US" sz="1800" i="1" dirty="0" smtClean="0"/>
                <a:t>X</a:t>
              </a:r>
              <a:r>
                <a:rPr lang="en-US" sz="1800" dirty="0" smtClean="0"/>
                <a:t>: </a:t>
              </a:r>
              <a:endParaRPr lang="en-US" sz="1800" dirty="0"/>
            </a:p>
          </p:txBody>
        </p:sp>
        <mc:AlternateContent xmlns:mc="http://schemas.openxmlformats.org/markup-compatibility/2006" xmlns:a14="http://schemas.microsoft.com/office/drawing/2010/main">
          <mc:Choice Requires="a14">
            <p:sp>
              <p:nvSpPr>
                <p:cNvPr id="9" name="TextBox 8"/>
                <p:cNvSpPr txBox="1"/>
                <p:nvPr/>
              </p:nvSpPr>
              <p:spPr>
                <a:xfrm>
                  <a:off x="3510407" y="4676102"/>
                  <a:ext cx="3941913" cy="697114"/>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rPr>
                          <m:t>𝐻</m:t>
                        </m:r>
                        <m:d>
                          <m:dPr>
                            <m:ctrlPr>
                              <a:rPr lang="en-US" sz="2000" b="0" i="1" smtClean="0">
                                <a:latin typeface="Cambria Math" charset="0"/>
                              </a:rPr>
                            </m:ctrlPr>
                          </m:dPr>
                          <m:e>
                            <m:r>
                              <a:rPr lang="en-US" sz="2000" b="0" i="1" smtClean="0">
                                <a:latin typeface="Cambria Math"/>
                              </a:rPr>
                              <m:t>𝑋</m:t>
                            </m:r>
                          </m:e>
                        </m:d>
                        <m:r>
                          <a:rPr lang="pt-BR" sz="2000" i="1" smtClean="0">
                            <a:latin typeface="Cambria Math"/>
                          </a:rPr>
                          <m:t>=</m:t>
                        </m:r>
                        <m:r>
                          <a:rPr lang="en-US" sz="2000" b="0" i="1" smtClean="0">
                            <a:latin typeface="Cambria Math"/>
                          </a:rPr>
                          <m:t>−</m:t>
                        </m:r>
                        <m:nary>
                          <m:naryPr>
                            <m:chr m:val="∑"/>
                            <m:limLoc m:val="subSup"/>
                            <m:ctrlPr>
                              <a:rPr lang="en-US" sz="2000" b="0" i="1" smtClean="0">
                                <a:latin typeface="Cambria Math" charset="0"/>
                              </a:rPr>
                            </m:ctrlPr>
                          </m:naryPr>
                          <m:sub>
                            <m:r>
                              <m:rPr>
                                <m:brk m:alnAt="25"/>
                              </m:rPr>
                              <a:rPr lang="en-US" sz="2000" b="0" i="1" smtClean="0">
                                <a:latin typeface="Cambria Math"/>
                              </a:rPr>
                              <m:t>𝑖</m:t>
                            </m:r>
                            <m:r>
                              <a:rPr lang="en-US" sz="2000" b="0" i="1" smtClean="0">
                                <a:latin typeface="Cambria Math"/>
                              </a:rPr>
                              <m:t>=1</m:t>
                            </m:r>
                          </m:sub>
                          <m:sup>
                            <m:r>
                              <a:rPr lang="en-US" sz="2000" b="0" i="1" smtClean="0">
                                <a:latin typeface="Cambria Math"/>
                              </a:rPr>
                              <m:t>𝑛</m:t>
                            </m:r>
                          </m:sup>
                          <m:e>
                            <m:r>
                              <a:rPr lang="en-US" sz="2000" b="0" i="1" smtClean="0">
                                <a:latin typeface="Cambria Math"/>
                              </a:rPr>
                              <m:t>𝑃</m:t>
                            </m:r>
                            <m:d>
                              <m:dPr>
                                <m:ctrlPr>
                                  <a:rPr lang="en-US" sz="2000" b="0" i="1" smtClean="0">
                                    <a:latin typeface="Cambria Math" charset="0"/>
                                  </a:rPr>
                                </m:ctrlPr>
                              </m:dPr>
                              <m:e>
                                <m:r>
                                  <a:rPr lang="en-US" sz="2000" b="0" i="1" smtClean="0">
                                    <a:latin typeface="Cambria Math"/>
                                  </a:rPr>
                                  <m:t>𝑥</m:t>
                                </m:r>
                                <m:r>
                                  <a:rPr lang="en-US" sz="2000" b="0" i="1" baseline="-25000" smtClean="0">
                                    <a:latin typeface="Cambria Math"/>
                                  </a:rPr>
                                  <m:t>𝑖</m:t>
                                </m:r>
                              </m:e>
                            </m:d>
                            <m:r>
                              <a:rPr lang="en-US" sz="2000" b="0" i="1" smtClean="0">
                                <a:latin typeface="Cambria Math"/>
                              </a:rPr>
                              <m:t>𝑙𝑜𝑔</m:t>
                            </m:r>
                            <m:r>
                              <a:rPr lang="en-US" sz="2000" b="0" i="1" baseline="-25000" smtClean="0">
                                <a:latin typeface="Cambria Math"/>
                              </a:rPr>
                              <m:t>𝑏</m:t>
                            </m:r>
                          </m:e>
                        </m:nary>
                        <m:r>
                          <a:rPr lang="en-US" sz="2000" b="0" i="1" smtClean="0">
                            <a:latin typeface="Cambria Math"/>
                          </a:rPr>
                          <m:t>(</m:t>
                        </m:r>
                        <m:r>
                          <a:rPr lang="en-US" sz="2000" i="1">
                            <a:latin typeface="Cambria Math"/>
                          </a:rPr>
                          <m:t>𝑃</m:t>
                        </m:r>
                        <m:d>
                          <m:dPr>
                            <m:ctrlPr>
                              <a:rPr lang="en-US" sz="2000" i="1">
                                <a:latin typeface="Cambria Math" charset="0"/>
                              </a:rPr>
                            </m:ctrlPr>
                          </m:dPr>
                          <m:e>
                            <m:r>
                              <a:rPr lang="en-US" sz="2000" i="1">
                                <a:latin typeface="Cambria Math"/>
                              </a:rPr>
                              <m:t>𝑥</m:t>
                            </m:r>
                            <m:r>
                              <a:rPr lang="en-US" sz="2000" i="1" baseline="-25000">
                                <a:latin typeface="Cambria Math"/>
                              </a:rPr>
                              <m:t>𝑖</m:t>
                            </m:r>
                          </m:e>
                        </m:d>
                        <m:r>
                          <a:rPr lang="en-US" sz="2000" b="0" i="1" smtClean="0">
                            <a:latin typeface="Cambria Math"/>
                          </a:rPr>
                          <m:t>)</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510407" y="4676102"/>
                  <a:ext cx="3941913" cy="697114"/>
                </a:xfrm>
                <a:prstGeom prst="rect">
                  <a:avLst/>
                </a:prstGeom>
                <a:blipFill rotWithShape="1">
                  <a:blip r:embed="rId3"/>
                  <a:stretch>
                    <a:fillRect/>
                  </a:stretch>
                </a:blipFill>
              </p:spPr>
              <p:txBody>
                <a:bodyPr/>
                <a:lstStyle/>
                <a:p>
                  <a:r>
                    <a:rPr lang="en-US">
                      <a:noFill/>
                    </a:rPr>
                    <a:t> </a:t>
                  </a:r>
                </a:p>
              </p:txBody>
            </p:sp>
          </mc:Fallback>
        </mc:AlternateContent>
      </p:grpSp>
      <p:sp>
        <p:nvSpPr>
          <p:cNvPr id="35" name="Snip Single Corner Rectangle 34"/>
          <p:cNvSpPr/>
          <p:nvPr/>
        </p:nvSpPr>
        <p:spPr bwMode="auto">
          <a:xfrm>
            <a:off x="3162320" y="5628345"/>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Information Entropy Computation</a:t>
            </a:r>
            <a:endParaRPr lang="en-US" sz="1800" dirty="0">
              <a:latin typeface="Arial" pitchFamily="-110" charset="0"/>
              <a:ea typeface="ＭＳ Ｐゴシック" pitchFamily="-110" charset="-128"/>
              <a:cs typeface="ＭＳ Ｐゴシック" pitchFamily="-110" charset="-128"/>
            </a:endParaRPr>
          </a:p>
        </p:txBody>
      </p:sp>
      <p:sp>
        <p:nvSpPr>
          <p:cNvPr id="36"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z="1600" smtClean="0">
                <a:solidFill>
                  <a:schemeClr val="tx1">
                    <a:lumMod val="95000"/>
                    <a:lumOff val="5000"/>
                  </a:schemeClr>
                </a:solidFill>
              </a:rPr>
              <a:pPr/>
              <a:t>14</a:t>
            </a:fld>
            <a:endParaRPr lang="en-US" sz="1600" dirty="0">
              <a:solidFill>
                <a:schemeClr val="tx1">
                  <a:lumMod val="95000"/>
                  <a:lumOff val="5000"/>
                </a:schemeClr>
              </a:solidFill>
            </a:endParaRPr>
          </a:p>
        </p:txBody>
      </p:sp>
    </p:spTree>
    <p:extLst>
      <p:ext uri="{BB962C8B-B14F-4D97-AF65-F5344CB8AC3E}">
        <p14:creationId xmlns:p14="http://schemas.microsoft.com/office/powerpoint/2010/main" val="82954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Joint Information Entropy</a:t>
            </a:r>
            <a:endParaRPr lang="en-US" sz="2800" dirty="0"/>
          </a:p>
        </p:txBody>
      </p:sp>
      <p:sp>
        <p:nvSpPr>
          <p:cNvPr id="6" name="Flowchart: Document 5"/>
          <p:cNvSpPr/>
          <p:nvPr/>
        </p:nvSpPr>
        <p:spPr bwMode="auto">
          <a:xfrm>
            <a:off x="1678316"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Input Entities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Rounded Rectangle 6"/>
          <p:cNvSpPr/>
          <p:nvPr/>
        </p:nvSpPr>
        <p:spPr bwMode="auto">
          <a:xfrm>
            <a:off x="107504" y="2502897"/>
            <a:ext cx="1270992" cy="810662"/>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Prefix-blocking</a:t>
            </a:r>
          </a:p>
        </p:txBody>
      </p:sp>
      <p:sp>
        <p:nvSpPr>
          <p:cNvPr id="8" name="Flowchart: Process 7"/>
          <p:cNvSpPr/>
          <p:nvPr/>
        </p:nvSpPr>
        <p:spPr bwMode="auto">
          <a:xfrm>
            <a:off x="1719278" y="2704669"/>
            <a:ext cx="1634480" cy="407118"/>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Blocking</a:t>
            </a:r>
          </a:p>
        </p:txBody>
      </p:sp>
      <p:sp>
        <p:nvSpPr>
          <p:cNvPr id="12" name="Flowchart: Process 11"/>
          <p:cNvSpPr/>
          <p:nvPr/>
        </p:nvSpPr>
        <p:spPr bwMode="auto">
          <a:xfrm>
            <a:off x="4439114" y="3657667"/>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Computing Similarity</a:t>
            </a:r>
            <a:endParaRPr lang="en-US" sz="2000" dirty="0">
              <a:latin typeface="Arial" pitchFamily="-110" charset="0"/>
              <a:ea typeface="ＭＳ Ｐゴシック" pitchFamily="-110" charset="-128"/>
              <a:cs typeface="ＭＳ Ｐゴシック" pitchFamily="-110" charset="-128"/>
            </a:endParaRPr>
          </a:p>
        </p:txBody>
      </p:sp>
      <p:graphicFrame>
        <p:nvGraphicFramePr>
          <p:cNvPr id="34" name="Table 33"/>
          <p:cNvGraphicFramePr>
            <a:graphicFrameLocks noGrp="1"/>
          </p:cNvGraphicFramePr>
          <p:nvPr>
            <p:extLst/>
          </p:nvPr>
        </p:nvGraphicFramePr>
        <p:xfrm>
          <a:off x="7084597" y="3581580"/>
          <a:ext cx="1634480" cy="838200"/>
        </p:xfrm>
        <a:graphic>
          <a:graphicData uri="http://schemas.openxmlformats.org/drawingml/2006/table">
            <a:tbl>
              <a:tblPr firstRow="1" bandRow="1">
                <a:tableStyleId>{5C22544A-7EE6-4342-B048-85BDC9FD1C3A}</a:tableStyleId>
              </a:tblPr>
              <a:tblGrid>
                <a:gridCol w="326896"/>
                <a:gridCol w="326896"/>
                <a:gridCol w="326896"/>
                <a:gridCol w="326896"/>
                <a:gridCol w="326896"/>
              </a:tblGrid>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bl>
          </a:graphicData>
        </a:graphic>
      </p:graphicFrame>
      <p:sp>
        <p:nvSpPr>
          <p:cNvPr id="37" name="Flowchart: Document 36"/>
          <p:cNvSpPr/>
          <p:nvPr/>
        </p:nvSpPr>
        <p:spPr bwMode="auto">
          <a:xfrm>
            <a:off x="1678316" y="3564248"/>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Entity Blocks</a:t>
            </a:r>
          </a:p>
        </p:txBody>
      </p:sp>
      <p:sp>
        <p:nvSpPr>
          <p:cNvPr id="39" name="Flowchart: Document 38"/>
          <p:cNvSpPr/>
          <p:nvPr/>
        </p:nvSpPr>
        <p:spPr bwMode="auto">
          <a:xfrm>
            <a:off x="7043635"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Final Matches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0" name="Flowchart: Process 39"/>
          <p:cNvSpPr/>
          <p:nvPr/>
        </p:nvSpPr>
        <p:spPr bwMode="auto">
          <a:xfrm>
            <a:off x="7084597" y="2564904"/>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Selecting Matches</a:t>
            </a:r>
            <a:endParaRPr lang="en-US" sz="2000" dirty="0">
              <a:latin typeface="Arial" pitchFamily="-110" charset="0"/>
              <a:ea typeface="ＭＳ Ｐゴシック" pitchFamily="-110" charset="-128"/>
              <a:cs typeface="ＭＳ Ｐゴシック" pitchFamily="-110" charset="-128"/>
            </a:endParaRPr>
          </a:p>
        </p:txBody>
      </p:sp>
      <p:cxnSp>
        <p:nvCxnSpPr>
          <p:cNvPr id="42" name="Straight Arrow Connector 41"/>
          <p:cNvCxnSpPr>
            <a:stCxn id="6" idx="2"/>
            <a:endCxn id="8" idx="0"/>
          </p:cNvCxnSpPr>
          <p:nvPr/>
        </p:nvCxnSpPr>
        <p:spPr bwMode="auto">
          <a:xfrm>
            <a:off x="2536518" y="2299942"/>
            <a:ext cx="0" cy="404727"/>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3" name="Straight Arrow Connector 42"/>
          <p:cNvCxnSpPr>
            <a:stCxn id="8" idx="2"/>
            <a:endCxn id="37" idx="0"/>
          </p:cNvCxnSpPr>
          <p:nvPr/>
        </p:nvCxnSpPr>
        <p:spPr bwMode="auto">
          <a:xfrm>
            <a:off x="2536518" y="3111787"/>
            <a:ext cx="0" cy="452461"/>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6" name="Straight Arrow Connector 45"/>
          <p:cNvCxnSpPr>
            <a:stCxn id="7" idx="3"/>
            <a:endCxn id="8" idx="1"/>
          </p:cNvCxnSpPr>
          <p:nvPr/>
        </p:nvCxnSpPr>
        <p:spPr bwMode="auto">
          <a:xfrm>
            <a:off x="1378496" y="2908228"/>
            <a:ext cx="340782" cy="0"/>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49" name="Straight Arrow Connector 48"/>
          <p:cNvCxnSpPr/>
          <p:nvPr/>
        </p:nvCxnSpPr>
        <p:spPr bwMode="auto">
          <a:xfrm>
            <a:off x="3394720" y="4000680"/>
            <a:ext cx="1054968"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2" name="Straight Arrow Connector 51"/>
          <p:cNvCxnSpPr>
            <a:stCxn id="12" idx="3"/>
            <a:endCxn id="34" idx="1"/>
          </p:cNvCxnSpPr>
          <p:nvPr/>
        </p:nvCxnSpPr>
        <p:spPr bwMode="auto">
          <a:xfrm>
            <a:off x="6073594" y="4000680"/>
            <a:ext cx="1011003"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5" name="Straight Arrow Connector 54"/>
          <p:cNvCxnSpPr>
            <a:stCxn id="34" idx="0"/>
            <a:endCxn id="40" idx="2"/>
          </p:cNvCxnSpPr>
          <p:nvPr/>
        </p:nvCxnSpPr>
        <p:spPr bwMode="auto">
          <a:xfrm flipV="1">
            <a:off x="7901837" y="3250930"/>
            <a:ext cx="0" cy="33065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8" name="Straight Arrow Connector 57"/>
          <p:cNvCxnSpPr>
            <a:stCxn id="40" idx="0"/>
            <a:endCxn id="39" idx="2"/>
          </p:cNvCxnSpPr>
          <p:nvPr/>
        </p:nvCxnSpPr>
        <p:spPr bwMode="auto">
          <a:xfrm flipV="1">
            <a:off x="7901837" y="2299942"/>
            <a:ext cx="0" cy="264962"/>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grpSp>
        <p:nvGrpSpPr>
          <p:cNvPr id="68" name="Group 67"/>
          <p:cNvGrpSpPr/>
          <p:nvPr/>
        </p:nvGrpSpPr>
        <p:grpSpPr>
          <a:xfrm>
            <a:off x="3155546" y="4725144"/>
            <a:ext cx="4201616" cy="1911313"/>
            <a:chOff x="2890664" y="4686039"/>
            <a:chExt cx="4201616" cy="1911313"/>
          </a:xfrm>
        </p:grpSpPr>
        <p:sp>
          <p:nvSpPr>
            <p:cNvPr id="11" name="Rounded Rectangle 10"/>
            <p:cNvSpPr/>
            <p:nvPr/>
          </p:nvSpPr>
          <p:spPr bwMode="auto">
            <a:xfrm>
              <a:off x="2890664" y="4686039"/>
              <a:ext cx="4201616" cy="759185"/>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Information Entropy based Weighted Similarity (IEWS) Model </a:t>
              </a:r>
            </a:p>
            <a:p>
              <a:pPr algn="ctr" eaLnBrk="0" hangingPunct="0"/>
              <a:endParaRPr lang="en-US" sz="2000" dirty="0">
                <a:latin typeface="Arial" pitchFamily="-110" charset="0"/>
                <a:ea typeface="ＭＳ Ｐゴシック" pitchFamily="-110" charset="-128"/>
                <a:cs typeface="ＭＳ Ｐゴシック" pitchFamily="-110" charset="-128"/>
              </a:endParaRPr>
            </a:p>
          </p:txBody>
        </p:sp>
        <p:sp>
          <p:nvSpPr>
            <p:cNvPr id="15" name="Snip Single Corner Rectangle 14"/>
            <p:cNvSpPr/>
            <p:nvPr/>
          </p:nvSpPr>
          <p:spPr bwMode="auto">
            <a:xfrm>
              <a:off x="2890664"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Information Entropy Computation</a:t>
              </a:r>
              <a:endParaRPr lang="en-US" sz="1800" dirty="0">
                <a:latin typeface="Arial" pitchFamily="-110" charset="0"/>
                <a:ea typeface="ＭＳ Ｐゴシック" pitchFamily="-110" charset="-128"/>
                <a:cs typeface="ＭＳ Ｐゴシック" pitchFamily="-110" charset="-128"/>
              </a:endParaRPr>
            </a:p>
          </p:txBody>
        </p:sp>
        <p:sp>
          <p:nvSpPr>
            <p:cNvPr id="38" name="Snip Single Corner Rectangle 37"/>
            <p:cNvSpPr/>
            <p:nvPr/>
          </p:nvSpPr>
          <p:spPr bwMode="auto">
            <a:xfrm flipH="1">
              <a:off x="5434093"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Triple-wise Similarity Computation</a:t>
              </a:r>
              <a:endParaRPr lang="en-US" sz="1800" dirty="0">
                <a:latin typeface="Arial" pitchFamily="-110" charset="0"/>
                <a:ea typeface="ＭＳ Ｐゴシック" pitchFamily="-110" charset="-128"/>
                <a:cs typeface="ＭＳ Ｐゴシック" pitchFamily="-110" charset="-128"/>
              </a:endParaRPr>
            </a:p>
          </p:txBody>
        </p:sp>
        <p:cxnSp>
          <p:nvCxnSpPr>
            <p:cNvPr id="61" name="Straight Arrow Connector 60"/>
            <p:cNvCxnSpPr>
              <a:stCxn id="15" idx="0"/>
              <a:endCxn id="11" idx="2"/>
            </p:cNvCxnSpPr>
            <p:nvPr/>
          </p:nvCxnSpPr>
          <p:spPr bwMode="auto">
            <a:xfrm flipV="1">
              <a:off x="4546848" y="5445224"/>
              <a:ext cx="444624"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65" name="Straight Arrow Connector 64"/>
            <p:cNvCxnSpPr>
              <a:stCxn id="38" idx="0"/>
              <a:endCxn id="11" idx="2"/>
            </p:cNvCxnSpPr>
            <p:nvPr/>
          </p:nvCxnSpPr>
          <p:spPr bwMode="auto">
            <a:xfrm flipH="1" flipV="1">
              <a:off x="4991472" y="5445224"/>
              <a:ext cx="442621"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grpSp>
      <p:cxnSp>
        <p:nvCxnSpPr>
          <p:cNvPr id="69" name="Straight Arrow Connector 68"/>
          <p:cNvCxnSpPr>
            <a:stCxn id="11" idx="0"/>
            <a:endCxn id="12" idx="2"/>
          </p:cNvCxnSpPr>
          <p:nvPr/>
        </p:nvCxnSpPr>
        <p:spPr bwMode="auto">
          <a:xfrm flipV="1">
            <a:off x="5256354" y="4343693"/>
            <a:ext cx="0" cy="381451"/>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sp>
        <p:nvSpPr>
          <p:cNvPr id="74" name="Flowchart: Process 73"/>
          <p:cNvSpPr/>
          <p:nvPr/>
        </p:nvSpPr>
        <p:spPr bwMode="auto">
          <a:xfrm>
            <a:off x="6681320" y="4365104"/>
            <a:ext cx="2211160" cy="686026"/>
          </a:xfrm>
          <a:prstGeom prst="flowChartProcess">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r>
              <a:rPr lang="en-US" sz="2000" dirty="0" smtClean="0">
                <a:latin typeface="Arial" pitchFamily="-110" charset="0"/>
                <a:ea typeface="ＭＳ Ｐゴシック" pitchFamily="-110" charset="-128"/>
                <a:cs typeface="ＭＳ Ｐゴシック" pitchFamily="-110" charset="-128"/>
              </a:rPr>
              <a:t>Similarity Matrix</a:t>
            </a:r>
            <a:endParaRPr lang="en-US" sz="2000" dirty="0">
              <a:latin typeface="Arial" pitchFamily="-110" charset="0"/>
              <a:ea typeface="ＭＳ Ｐゴシック" pitchFamily="-110" charset="-128"/>
              <a:cs typeface="ＭＳ Ｐゴシック" pitchFamily="-110" charset="-128"/>
            </a:endParaRPr>
          </a:p>
        </p:txBody>
      </p:sp>
      <p:sp>
        <p:nvSpPr>
          <p:cNvPr id="27" name="Flowchart: Process 26"/>
          <p:cNvSpPr/>
          <p:nvPr/>
        </p:nvSpPr>
        <p:spPr bwMode="auto">
          <a:xfrm>
            <a:off x="0" y="1330608"/>
            <a:ext cx="9144000" cy="5527392"/>
          </a:xfrm>
          <a:prstGeom prst="flowChartProcess">
            <a:avLst/>
          </a:prstGeom>
          <a:solidFill>
            <a:schemeClr val="bg1">
              <a:alpha val="9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9" name="Content Placeholder 2"/>
          <p:cNvSpPr txBox="1">
            <a:spLocks/>
          </p:cNvSpPr>
          <p:nvPr/>
        </p:nvSpPr>
        <p:spPr bwMode="auto">
          <a:xfrm>
            <a:off x="251520" y="1757573"/>
            <a:ext cx="8640960" cy="807331"/>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dirty="0" smtClean="0"/>
              <a:t>Joint information entropy: a </a:t>
            </a:r>
            <a:r>
              <a:rPr lang="en-US" sz="2000" dirty="0"/>
              <a:t>measure of the uncertainty associated with a set of variables</a:t>
            </a:r>
            <a:endParaRPr lang="en-US" sz="2000" dirty="0" smtClean="0"/>
          </a:p>
        </p:txBody>
      </p:sp>
      <p:grpSp>
        <p:nvGrpSpPr>
          <p:cNvPr id="13" name="Group 12"/>
          <p:cNvGrpSpPr/>
          <p:nvPr/>
        </p:nvGrpSpPr>
        <p:grpSpPr>
          <a:xfrm>
            <a:off x="251520" y="2704669"/>
            <a:ext cx="8684426" cy="2808229"/>
            <a:chOff x="251520" y="2704669"/>
            <a:chExt cx="8684426" cy="2808229"/>
          </a:xfrm>
        </p:grpSpPr>
        <p:sp>
          <p:nvSpPr>
            <p:cNvPr id="32" name="Content Placeholder 2"/>
            <p:cNvSpPr txBox="1">
              <a:spLocks/>
            </p:cNvSpPr>
            <p:nvPr/>
          </p:nvSpPr>
          <p:spPr bwMode="auto">
            <a:xfrm>
              <a:off x="251520" y="2704669"/>
              <a:ext cx="8684426" cy="2808229"/>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1800" i="1" dirty="0" smtClean="0"/>
                <a:t>X</a:t>
              </a:r>
              <a:r>
                <a:rPr lang="en-US" sz="1800" i="1" baseline="-25000" dirty="0" smtClean="0"/>
                <a:t>1</a:t>
              </a:r>
              <a:r>
                <a:rPr lang="en-US" sz="1800" i="1" dirty="0" smtClean="0"/>
                <a:t>, …, </a:t>
              </a:r>
              <a:r>
                <a:rPr lang="en-US" sz="1800" i="1" dirty="0" err="1" smtClean="0"/>
                <a:t>X</a:t>
              </a:r>
              <a:r>
                <a:rPr lang="en-US" sz="1800" i="1" baseline="-25000" dirty="0" err="1" smtClean="0"/>
                <a:t>n</a:t>
              </a:r>
              <a:r>
                <a:rPr lang="en-US" sz="1800" dirty="0" smtClean="0"/>
                <a:t>: a list of properties</a:t>
              </a:r>
            </a:p>
            <a:p>
              <a:r>
                <a:rPr lang="en-US" sz="1800" i="1" dirty="0" smtClean="0"/>
                <a:t>x</a:t>
              </a:r>
              <a:r>
                <a:rPr lang="en-US" sz="1800" i="1" baseline="-25000" dirty="0" smtClean="0"/>
                <a:t>1</a:t>
              </a:r>
              <a:r>
                <a:rPr lang="en-US" sz="1800" i="1" dirty="0" smtClean="0"/>
                <a:t>, … , </a:t>
              </a:r>
              <a:r>
                <a:rPr lang="en-US" sz="1800" i="1" dirty="0" err="1" smtClean="0"/>
                <a:t>x</a:t>
              </a:r>
              <a:r>
                <a:rPr lang="en-US" sz="1800" i="1" baseline="-25000" dirty="0" err="1" smtClean="0"/>
                <a:t>n</a:t>
              </a:r>
              <a:r>
                <a:rPr lang="en-US" sz="1800" dirty="0" smtClean="0"/>
                <a:t>: particular values of </a:t>
              </a:r>
              <a:r>
                <a:rPr lang="en-US" sz="1800" i="1" dirty="0"/>
                <a:t>X</a:t>
              </a:r>
              <a:r>
                <a:rPr lang="en-US" sz="1800" i="1" baseline="-25000" dirty="0"/>
                <a:t>1</a:t>
              </a:r>
              <a:r>
                <a:rPr lang="en-US" sz="1800" i="1" dirty="0"/>
                <a:t>, …, </a:t>
              </a:r>
              <a:r>
                <a:rPr lang="en-US" sz="1800" i="1" dirty="0" err="1" smtClean="0"/>
                <a:t>X</a:t>
              </a:r>
              <a:r>
                <a:rPr lang="en-US" sz="1800" i="1" baseline="-25000" dirty="0" err="1" smtClean="0"/>
                <a:t>n</a:t>
              </a:r>
              <a:r>
                <a:rPr lang="en-US" sz="1800" dirty="0" smtClean="0"/>
                <a:t>, respectively</a:t>
              </a:r>
            </a:p>
            <a:p>
              <a:r>
                <a:rPr lang="en-US" sz="1800" i="1" dirty="0"/>
                <a:t>P(x</a:t>
              </a:r>
              <a:r>
                <a:rPr lang="en-US" sz="1800" i="1" baseline="-25000" dirty="0"/>
                <a:t>1</a:t>
              </a:r>
              <a:r>
                <a:rPr lang="en-US" sz="1800" i="1" dirty="0"/>
                <a:t>, … , </a:t>
              </a:r>
              <a:r>
                <a:rPr lang="en-US" sz="1800" i="1" dirty="0" err="1"/>
                <a:t>x</a:t>
              </a:r>
              <a:r>
                <a:rPr lang="en-US" sz="1800" i="1" baseline="-25000" dirty="0" err="1"/>
                <a:t>n</a:t>
              </a:r>
              <a:r>
                <a:rPr lang="en-US" sz="1800" i="1" dirty="0" smtClean="0"/>
                <a:t>)</a:t>
              </a:r>
              <a:r>
                <a:rPr lang="en-US" sz="1800" dirty="0" smtClean="0"/>
                <a:t>: possibility of those values occurring together</a:t>
              </a:r>
            </a:p>
            <a:p>
              <a:r>
                <a:rPr lang="en-US" sz="1800" dirty="0" smtClean="0"/>
                <a:t>Joint Information Entropy of </a:t>
              </a:r>
              <a:r>
                <a:rPr lang="en-US" sz="1800" i="1" dirty="0"/>
                <a:t>X</a:t>
              </a:r>
              <a:r>
                <a:rPr lang="en-US" sz="1800" i="1" baseline="-25000" dirty="0"/>
                <a:t>1</a:t>
              </a:r>
              <a:r>
                <a:rPr lang="en-US" sz="1800" i="1" dirty="0"/>
                <a:t>, …, </a:t>
              </a:r>
              <a:r>
                <a:rPr lang="en-US" sz="1800" i="1" dirty="0" err="1"/>
                <a:t>X</a:t>
              </a:r>
              <a:r>
                <a:rPr lang="en-US" sz="1800" i="1" baseline="-25000" dirty="0" err="1"/>
                <a:t>n</a:t>
              </a:r>
              <a:r>
                <a:rPr lang="en-US" sz="1800" i="1" baseline="-25000" dirty="0"/>
                <a:t> </a:t>
              </a:r>
              <a:r>
                <a:rPr lang="en-US" sz="1800" dirty="0" smtClean="0"/>
                <a:t>: </a:t>
              </a:r>
              <a:endParaRPr lang="en-US" sz="1800" dirty="0"/>
            </a:p>
          </p:txBody>
        </p:sp>
        <mc:AlternateContent xmlns:mc="http://schemas.openxmlformats.org/markup-compatibility/2006" xmlns:a14="http://schemas.microsoft.com/office/drawing/2010/main">
          <mc:Choice Requires="a14">
            <p:sp>
              <p:nvSpPr>
                <p:cNvPr id="9" name="TextBox 8"/>
                <p:cNvSpPr txBox="1"/>
                <p:nvPr/>
              </p:nvSpPr>
              <p:spPr>
                <a:xfrm>
                  <a:off x="1172264" y="4303106"/>
                  <a:ext cx="6325450" cy="839204"/>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rPr>
                          <m:t>𝐻</m:t>
                        </m:r>
                        <m:d>
                          <m:dPr>
                            <m:ctrlPr>
                              <a:rPr lang="en-US" sz="2000" b="0" i="1" smtClean="0">
                                <a:latin typeface="Cambria Math" charset="0"/>
                              </a:rPr>
                            </m:ctrlPr>
                          </m:dPr>
                          <m:e>
                            <m:r>
                              <m:rPr>
                                <m:nor/>
                              </m:rPr>
                              <a:rPr lang="en-US" sz="2000" i="1" dirty="0">
                                <a:latin typeface="Cambria Math" pitchFamily="18" charset="0"/>
                                <a:ea typeface="Cambria Math" pitchFamily="18" charset="0"/>
                              </a:rPr>
                              <m:t>X</m:t>
                            </m:r>
                            <m:r>
                              <m:rPr>
                                <m:nor/>
                              </m:rPr>
                              <a:rPr lang="en-US" sz="2000" i="1" baseline="-25000" dirty="0">
                                <a:latin typeface="Cambria Math" pitchFamily="18" charset="0"/>
                                <a:ea typeface="Cambria Math" pitchFamily="18" charset="0"/>
                              </a:rPr>
                              <m:t>1</m:t>
                            </m:r>
                            <m:r>
                              <m:rPr>
                                <m:nor/>
                              </m:rPr>
                              <a:rPr lang="en-US" sz="2000" i="1" dirty="0">
                                <a:latin typeface="Cambria Math" pitchFamily="18" charset="0"/>
                                <a:ea typeface="Cambria Math" pitchFamily="18" charset="0"/>
                              </a:rPr>
                              <m:t>, …, </m:t>
                            </m:r>
                            <m:r>
                              <m:rPr>
                                <m:nor/>
                              </m:rPr>
                              <a:rPr lang="en-US" sz="2000" i="1" dirty="0">
                                <a:latin typeface="Cambria Math" pitchFamily="18" charset="0"/>
                                <a:ea typeface="Cambria Math" pitchFamily="18" charset="0"/>
                              </a:rPr>
                              <m:t>Xn</m:t>
                            </m:r>
                          </m:e>
                        </m:d>
                        <m:r>
                          <a:rPr lang="pt-BR" sz="2000" i="1" smtClean="0">
                            <a:latin typeface="Cambria Math"/>
                          </a:rPr>
                          <m:t>=</m:t>
                        </m:r>
                        <m:r>
                          <a:rPr lang="en-US" sz="2000" b="0" i="1" smtClean="0">
                            <a:latin typeface="Cambria Math"/>
                          </a:rPr>
                          <m:t>−</m:t>
                        </m:r>
                        <m:nary>
                          <m:naryPr>
                            <m:chr m:val="∑"/>
                            <m:supHide m:val="on"/>
                            <m:ctrlPr>
                              <a:rPr lang="en-US" sz="2000" b="0" i="1" smtClean="0">
                                <a:latin typeface="Cambria Math" charset="0"/>
                              </a:rPr>
                            </m:ctrlPr>
                          </m:naryPr>
                          <m:sub>
                            <m:r>
                              <m:rPr>
                                <m:brk m:alnAt="7"/>
                              </m:rPr>
                              <a:rPr lang="en-US" sz="2000" b="0" i="1" smtClean="0">
                                <a:latin typeface="Cambria Math"/>
                              </a:rPr>
                              <m:t>𝑥</m:t>
                            </m:r>
                            <m:r>
                              <a:rPr lang="en-US" sz="2000" b="0" i="1" baseline="-25000" smtClean="0">
                                <a:latin typeface="Cambria Math"/>
                              </a:rPr>
                              <m:t>1</m:t>
                            </m:r>
                          </m:sub>
                          <m:sup/>
                          <m:e>
                            <m:r>
                              <a:rPr lang="en-US" sz="2000" b="0" i="1" smtClean="0">
                                <a:latin typeface="Cambria Math"/>
                              </a:rPr>
                              <m:t>… </m:t>
                            </m:r>
                            <m:nary>
                              <m:naryPr>
                                <m:chr m:val="∑"/>
                                <m:supHide m:val="on"/>
                                <m:ctrlPr>
                                  <a:rPr lang="en-US" sz="2000" b="0" i="1" smtClean="0">
                                    <a:latin typeface="Cambria Math" charset="0"/>
                                  </a:rPr>
                                </m:ctrlPr>
                              </m:naryPr>
                              <m:sub>
                                <m:r>
                                  <m:rPr>
                                    <m:brk m:alnAt="7"/>
                                  </m:rPr>
                                  <a:rPr lang="en-US" sz="2000" b="0" i="1" smtClean="0">
                                    <a:latin typeface="Cambria Math"/>
                                  </a:rPr>
                                  <m:t>𝑥</m:t>
                                </m:r>
                                <m:r>
                                  <a:rPr lang="en-US" sz="2000" b="0" i="1" baseline="-25000" smtClean="0">
                                    <a:latin typeface="Cambria Math"/>
                                  </a:rPr>
                                  <m:t>𝑛</m:t>
                                </m:r>
                              </m:sub>
                              <m:sup/>
                              <m:e>
                                <m:r>
                                  <a:rPr lang="en-US" sz="2000" b="0" i="1" smtClean="0">
                                    <a:latin typeface="Cambria Math"/>
                                  </a:rPr>
                                  <m:t>𝑃</m:t>
                                </m:r>
                                <m:d>
                                  <m:dPr>
                                    <m:ctrlPr>
                                      <a:rPr lang="en-US" sz="2000" b="0" i="1" smtClean="0">
                                        <a:latin typeface="Cambria Math" charset="0"/>
                                      </a:rPr>
                                    </m:ctrlPr>
                                  </m:dPr>
                                  <m:e>
                                    <m:r>
                                      <a:rPr lang="en-US" sz="2000" b="0" i="1" smtClean="0">
                                        <a:latin typeface="Cambria Math"/>
                                      </a:rPr>
                                      <m:t>𝑥</m:t>
                                    </m:r>
                                    <m:r>
                                      <a:rPr lang="en-US" sz="2000" b="0" i="1" baseline="-25000" smtClean="0">
                                        <a:latin typeface="Cambria Math"/>
                                      </a:rPr>
                                      <m:t>1</m:t>
                                    </m:r>
                                    <m:r>
                                      <a:rPr lang="en-US" sz="2000" b="0" i="1" smtClean="0">
                                        <a:latin typeface="Cambria Math"/>
                                      </a:rPr>
                                      <m:t>, …, </m:t>
                                    </m:r>
                                    <m:r>
                                      <a:rPr lang="en-US" sz="2000" b="0" i="1" smtClean="0">
                                        <a:latin typeface="Cambria Math"/>
                                      </a:rPr>
                                      <m:t>𝑥𝑛</m:t>
                                    </m:r>
                                  </m:e>
                                </m:d>
                                <m:r>
                                  <a:rPr lang="en-US" sz="2000" i="1">
                                    <a:latin typeface="Cambria Math"/>
                                  </a:rPr>
                                  <m:t>𝑙𝑜𝑔</m:t>
                                </m:r>
                                <m:r>
                                  <a:rPr lang="en-US" sz="2000" i="1" baseline="-25000">
                                    <a:latin typeface="Cambria Math"/>
                                  </a:rPr>
                                  <m:t>𝑏</m:t>
                                </m:r>
                                <m:r>
                                  <a:rPr lang="en-US" sz="2000" i="1">
                                    <a:latin typeface="Cambria Math"/>
                                  </a:rPr>
                                  <m:t>[</m:t>
                                </m:r>
                                <m:r>
                                  <a:rPr lang="en-US" sz="2000" i="1">
                                    <a:latin typeface="Cambria Math"/>
                                  </a:rPr>
                                  <m:t>𝑃</m:t>
                                </m:r>
                                <m:d>
                                  <m:dPr>
                                    <m:ctrlPr>
                                      <a:rPr lang="en-US" sz="2000" i="1">
                                        <a:latin typeface="Cambria Math" charset="0"/>
                                      </a:rPr>
                                    </m:ctrlPr>
                                  </m:dPr>
                                  <m:e>
                                    <m:r>
                                      <a:rPr lang="en-US" sz="2000" i="1">
                                        <a:latin typeface="Cambria Math"/>
                                      </a:rPr>
                                      <m:t>𝑥</m:t>
                                    </m:r>
                                    <m:r>
                                      <a:rPr lang="en-US" sz="2000" i="1" baseline="-25000">
                                        <a:latin typeface="Cambria Math"/>
                                      </a:rPr>
                                      <m:t>1</m:t>
                                    </m:r>
                                    <m:r>
                                      <a:rPr lang="en-US" sz="2000" i="1">
                                        <a:latin typeface="Cambria Math"/>
                                      </a:rPr>
                                      <m:t>, …, </m:t>
                                    </m:r>
                                    <m:r>
                                      <a:rPr lang="en-US" sz="2000" i="1">
                                        <a:latin typeface="Cambria Math"/>
                                      </a:rPr>
                                      <m:t>𝑥𝑛</m:t>
                                    </m:r>
                                  </m:e>
                                </m:d>
                                <m:r>
                                  <a:rPr lang="en-US" sz="2000" b="0" i="1" smtClean="0">
                                    <a:latin typeface="Cambria Math"/>
                                  </a:rPr>
                                  <m:t>]</m:t>
                                </m:r>
                              </m:e>
                            </m:nary>
                          </m:e>
                        </m:nary>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1172264" y="4303106"/>
                  <a:ext cx="6325450" cy="839204"/>
                </a:xfrm>
                <a:prstGeom prst="rect">
                  <a:avLst/>
                </a:prstGeom>
                <a:blipFill rotWithShape="1">
                  <a:blip r:embed="rId3"/>
                  <a:stretch>
                    <a:fillRect/>
                  </a:stretch>
                </a:blipFill>
              </p:spPr>
              <p:txBody>
                <a:bodyPr/>
                <a:lstStyle/>
                <a:p>
                  <a:r>
                    <a:rPr lang="en-US">
                      <a:noFill/>
                    </a:rPr>
                    <a:t> </a:t>
                  </a:r>
                </a:p>
              </p:txBody>
            </p:sp>
          </mc:Fallback>
        </mc:AlternateContent>
      </p:grpSp>
      <p:sp>
        <p:nvSpPr>
          <p:cNvPr id="35" name="Snip Single Corner Rectangle 34"/>
          <p:cNvSpPr/>
          <p:nvPr/>
        </p:nvSpPr>
        <p:spPr bwMode="auto">
          <a:xfrm>
            <a:off x="3162320" y="5628345"/>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Information Entropy Computation</a:t>
            </a:r>
            <a:endParaRPr lang="en-US" sz="1800" dirty="0">
              <a:latin typeface="Arial" pitchFamily="-110" charset="0"/>
              <a:ea typeface="ＭＳ Ｐゴシック" pitchFamily="-110" charset="-128"/>
              <a:cs typeface="ＭＳ Ｐゴシック" pitchFamily="-110" charset="-128"/>
            </a:endParaRPr>
          </a:p>
        </p:txBody>
      </p:sp>
      <p:sp>
        <p:nvSpPr>
          <p:cNvPr id="33"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z="1600" smtClean="0">
                <a:solidFill>
                  <a:schemeClr val="tx1">
                    <a:lumMod val="95000"/>
                    <a:lumOff val="5000"/>
                  </a:schemeClr>
                </a:solidFill>
              </a:rPr>
              <a:pPr/>
              <a:t>15</a:t>
            </a:fld>
            <a:endParaRPr lang="en-US" sz="1600" dirty="0">
              <a:solidFill>
                <a:schemeClr val="tx1">
                  <a:lumMod val="95000"/>
                  <a:lumOff val="5000"/>
                </a:schemeClr>
              </a:solidFill>
            </a:endParaRPr>
          </a:p>
        </p:txBody>
      </p:sp>
    </p:spTree>
    <p:extLst>
      <p:ext uri="{BB962C8B-B14F-4D97-AF65-F5344CB8AC3E}">
        <p14:creationId xmlns:p14="http://schemas.microsoft.com/office/powerpoint/2010/main" val="161284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Information Entropy based </a:t>
            </a:r>
            <a:br>
              <a:rPr lang="en-US" sz="2800" dirty="0" smtClean="0"/>
            </a:br>
            <a:r>
              <a:rPr lang="en-US" sz="2800" dirty="0" smtClean="0"/>
              <a:t>Weighted Similarity</a:t>
            </a:r>
            <a:endParaRPr lang="en-US" sz="2800" dirty="0"/>
          </a:p>
        </p:txBody>
      </p:sp>
      <p:sp>
        <p:nvSpPr>
          <p:cNvPr id="6" name="Flowchart: Document 5"/>
          <p:cNvSpPr/>
          <p:nvPr/>
        </p:nvSpPr>
        <p:spPr bwMode="auto">
          <a:xfrm>
            <a:off x="1678316"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Input Entities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Rounded Rectangle 6"/>
          <p:cNvSpPr/>
          <p:nvPr/>
        </p:nvSpPr>
        <p:spPr bwMode="auto">
          <a:xfrm>
            <a:off x="107504" y="2502897"/>
            <a:ext cx="1270992" cy="810662"/>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Prefix-blocking</a:t>
            </a:r>
          </a:p>
        </p:txBody>
      </p:sp>
      <p:sp>
        <p:nvSpPr>
          <p:cNvPr id="8" name="Flowchart: Process 7"/>
          <p:cNvSpPr/>
          <p:nvPr/>
        </p:nvSpPr>
        <p:spPr bwMode="auto">
          <a:xfrm>
            <a:off x="1719278" y="2704669"/>
            <a:ext cx="1634480" cy="407118"/>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Blocking</a:t>
            </a:r>
          </a:p>
        </p:txBody>
      </p:sp>
      <p:sp>
        <p:nvSpPr>
          <p:cNvPr id="12" name="Flowchart: Process 11"/>
          <p:cNvSpPr/>
          <p:nvPr/>
        </p:nvSpPr>
        <p:spPr bwMode="auto">
          <a:xfrm>
            <a:off x="4439114" y="3657667"/>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Computing Similarity</a:t>
            </a:r>
            <a:endParaRPr lang="en-US" sz="2000" dirty="0">
              <a:latin typeface="Arial" pitchFamily="-110" charset="0"/>
              <a:ea typeface="ＭＳ Ｐゴシック" pitchFamily="-110" charset="-128"/>
              <a:cs typeface="ＭＳ Ｐゴシック" pitchFamily="-110" charset="-128"/>
            </a:endParaRPr>
          </a:p>
        </p:txBody>
      </p:sp>
      <p:graphicFrame>
        <p:nvGraphicFramePr>
          <p:cNvPr id="34" name="Table 33"/>
          <p:cNvGraphicFramePr>
            <a:graphicFrameLocks noGrp="1"/>
          </p:cNvGraphicFramePr>
          <p:nvPr>
            <p:extLst/>
          </p:nvPr>
        </p:nvGraphicFramePr>
        <p:xfrm>
          <a:off x="7084597" y="3581580"/>
          <a:ext cx="1634480" cy="838200"/>
        </p:xfrm>
        <a:graphic>
          <a:graphicData uri="http://schemas.openxmlformats.org/drawingml/2006/table">
            <a:tbl>
              <a:tblPr firstRow="1" bandRow="1">
                <a:tableStyleId>{5C22544A-7EE6-4342-B048-85BDC9FD1C3A}</a:tableStyleId>
              </a:tblPr>
              <a:tblGrid>
                <a:gridCol w="326896"/>
                <a:gridCol w="326896"/>
                <a:gridCol w="326896"/>
                <a:gridCol w="326896"/>
                <a:gridCol w="326896"/>
              </a:tblGrid>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bl>
          </a:graphicData>
        </a:graphic>
      </p:graphicFrame>
      <p:sp>
        <p:nvSpPr>
          <p:cNvPr id="37" name="Flowchart: Document 36"/>
          <p:cNvSpPr/>
          <p:nvPr/>
        </p:nvSpPr>
        <p:spPr bwMode="auto">
          <a:xfrm>
            <a:off x="1678316" y="3564248"/>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Entity Blocks</a:t>
            </a:r>
          </a:p>
        </p:txBody>
      </p:sp>
      <p:sp>
        <p:nvSpPr>
          <p:cNvPr id="39" name="Flowchart: Document 38"/>
          <p:cNvSpPr/>
          <p:nvPr/>
        </p:nvSpPr>
        <p:spPr bwMode="auto">
          <a:xfrm>
            <a:off x="7043635"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Final Matches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0" name="Flowchart: Process 39"/>
          <p:cNvSpPr/>
          <p:nvPr/>
        </p:nvSpPr>
        <p:spPr bwMode="auto">
          <a:xfrm>
            <a:off x="7084597" y="2564904"/>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Selecting Matches</a:t>
            </a:r>
            <a:endParaRPr lang="en-US" sz="2000" dirty="0">
              <a:latin typeface="Arial" pitchFamily="-110" charset="0"/>
              <a:ea typeface="ＭＳ Ｐゴシック" pitchFamily="-110" charset="-128"/>
              <a:cs typeface="ＭＳ Ｐゴシック" pitchFamily="-110" charset="-128"/>
            </a:endParaRPr>
          </a:p>
        </p:txBody>
      </p:sp>
      <p:cxnSp>
        <p:nvCxnSpPr>
          <p:cNvPr id="42" name="Straight Arrow Connector 41"/>
          <p:cNvCxnSpPr>
            <a:stCxn id="6" idx="2"/>
            <a:endCxn id="8" idx="0"/>
          </p:cNvCxnSpPr>
          <p:nvPr/>
        </p:nvCxnSpPr>
        <p:spPr bwMode="auto">
          <a:xfrm>
            <a:off x="2536518" y="2299942"/>
            <a:ext cx="0" cy="404727"/>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3" name="Straight Arrow Connector 42"/>
          <p:cNvCxnSpPr>
            <a:stCxn id="8" idx="2"/>
            <a:endCxn id="37" idx="0"/>
          </p:cNvCxnSpPr>
          <p:nvPr/>
        </p:nvCxnSpPr>
        <p:spPr bwMode="auto">
          <a:xfrm>
            <a:off x="2536518" y="3111787"/>
            <a:ext cx="0" cy="452461"/>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6" name="Straight Arrow Connector 45"/>
          <p:cNvCxnSpPr>
            <a:stCxn id="7" idx="3"/>
            <a:endCxn id="8" idx="1"/>
          </p:cNvCxnSpPr>
          <p:nvPr/>
        </p:nvCxnSpPr>
        <p:spPr bwMode="auto">
          <a:xfrm>
            <a:off x="1378496" y="2908228"/>
            <a:ext cx="340782" cy="0"/>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49" name="Straight Arrow Connector 48"/>
          <p:cNvCxnSpPr/>
          <p:nvPr/>
        </p:nvCxnSpPr>
        <p:spPr bwMode="auto">
          <a:xfrm>
            <a:off x="3394720" y="4000680"/>
            <a:ext cx="1054968"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2" name="Straight Arrow Connector 51"/>
          <p:cNvCxnSpPr>
            <a:stCxn id="12" idx="3"/>
            <a:endCxn id="34" idx="1"/>
          </p:cNvCxnSpPr>
          <p:nvPr/>
        </p:nvCxnSpPr>
        <p:spPr bwMode="auto">
          <a:xfrm>
            <a:off x="6073594" y="4000680"/>
            <a:ext cx="1011003"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5" name="Straight Arrow Connector 54"/>
          <p:cNvCxnSpPr>
            <a:stCxn id="34" idx="0"/>
            <a:endCxn id="40" idx="2"/>
          </p:cNvCxnSpPr>
          <p:nvPr/>
        </p:nvCxnSpPr>
        <p:spPr bwMode="auto">
          <a:xfrm flipV="1">
            <a:off x="7901837" y="3250930"/>
            <a:ext cx="0" cy="33065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8" name="Straight Arrow Connector 57"/>
          <p:cNvCxnSpPr>
            <a:stCxn id="40" idx="0"/>
            <a:endCxn id="39" idx="2"/>
          </p:cNvCxnSpPr>
          <p:nvPr/>
        </p:nvCxnSpPr>
        <p:spPr bwMode="auto">
          <a:xfrm flipV="1">
            <a:off x="7901837" y="2299942"/>
            <a:ext cx="0" cy="264962"/>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grpSp>
        <p:nvGrpSpPr>
          <p:cNvPr id="68" name="Group 67"/>
          <p:cNvGrpSpPr/>
          <p:nvPr/>
        </p:nvGrpSpPr>
        <p:grpSpPr>
          <a:xfrm>
            <a:off x="3155546" y="4725144"/>
            <a:ext cx="4201616" cy="1911313"/>
            <a:chOff x="2890664" y="4686039"/>
            <a:chExt cx="4201616" cy="1911313"/>
          </a:xfrm>
        </p:grpSpPr>
        <p:sp>
          <p:nvSpPr>
            <p:cNvPr id="11" name="Rounded Rectangle 10"/>
            <p:cNvSpPr/>
            <p:nvPr/>
          </p:nvSpPr>
          <p:spPr bwMode="auto">
            <a:xfrm>
              <a:off x="2890664" y="4686039"/>
              <a:ext cx="4201616" cy="759185"/>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Information Entropy based Weighted Similarity (IEWS) Model </a:t>
              </a:r>
            </a:p>
            <a:p>
              <a:pPr algn="ctr" eaLnBrk="0" hangingPunct="0"/>
              <a:endParaRPr lang="en-US" sz="2000" dirty="0">
                <a:latin typeface="Arial" pitchFamily="-110" charset="0"/>
                <a:ea typeface="ＭＳ Ｐゴシック" pitchFamily="-110" charset="-128"/>
                <a:cs typeface="ＭＳ Ｐゴシック" pitchFamily="-110" charset="-128"/>
              </a:endParaRPr>
            </a:p>
          </p:txBody>
        </p:sp>
        <p:sp>
          <p:nvSpPr>
            <p:cNvPr id="15" name="Snip Single Corner Rectangle 14"/>
            <p:cNvSpPr/>
            <p:nvPr/>
          </p:nvSpPr>
          <p:spPr bwMode="auto">
            <a:xfrm>
              <a:off x="2890664"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Information Entropy Computation</a:t>
              </a:r>
              <a:endParaRPr lang="en-US" sz="1800" dirty="0">
                <a:latin typeface="Arial" pitchFamily="-110" charset="0"/>
                <a:ea typeface="ＭＳ Ｐゴシック" pitchFamily="-110" charset="-128"/>
                <a:cs typeface="ＭＳ Ｐゴシック" pitchFamily="-110" charset="-128"/>
              </a:endParaRPr>
            </a:p>
          </p:txBody>
        </p:sp>
        <p:sp>
          <p:nvSpPr>
            <p:cNvPr id="38" name="Snip Single Corner Rectangle 37"/>
            <p:cNvSpPr/>
            <p:nvPr/>
          </p:nvSpPr>
          <p:spPr bwMode="auto">
            <a:xfrm flipH="1">
              <a:off x="5434093"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Triple-wise Similarity Computation</a:t>
              </a:r>
              <a:endParaRPr lang="en-US" sz="1800" dirty="0">
                <a:latin typeface="Arial" pitchFamily="-110" charset="0"/>
                <a:ea typeface="ＭＳ Ｐゴシック" pitchFamily="-110" charset="-128"/>
                <a:cs typeface="ＭＳ Ｐゴシック" pitchFamily="-110" charset="-128"/>
              </a:endParaRPr>
            </a:p>
          </p:txBody>
        </p:sp>
        <p:cxnSp>
          <p:nvCxnSpPr>
            <p:cNvPr id="61" name="Straight Arrow Connector 60"/>
            <p:cNvCxnSpPr>
              <a:stCxn id="15" idx="0"/>
              <a:endCxn id="11" idx="2"/>
            </p:cNvCxnSpPr>
            <p:nvPr/>
          </p:nvCxnSpPr>
          <p:spPr bwMode="auto">
            <a:xfrm flipV="1">
              <a:off x="4546848" y="5445224"/>
              <a:ext cx="444624"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65" name="Straight Arrow Connector 64"/>
            <p:cNvCxnSpPr>
              <a:stCxn id="38" idx="0"/>
              <a:endCxn id="11" idx="2"/>
            </p:cNvCxnSpPr>
            <p:nvPr/>
          </p:nvCxnSpPr>
          <p:spPr bwMode="auto">
            <a:xfrm flipH="1" flipV="1">
              <a:off x="4991472" y="5445224"/>
              <a:ext cx="442621"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grpSp>
      <p:cxnSp>
        <p:nvCxnSpPr>
          <p:cNvPr id="69" name="Straight Arrow Connector 68"/>
          <p:cNvCxnSpPr>
            <a:stCxn id="11" idx="0"/>
            <a:endCxn id="12" idx="2"/>
          </p:cNvCxnSpPr>
          <p:nvPr/>
        </p:nvCxnSpPr>
        <p:spPr bwMode="auto">
          <a:xfrm flipV="1">
            <a:off x="5256354" y="4343693"/>
            <a:ext cx="0" cy="381451"/>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sp>
        <p:nvSpPr>
          <p:cNvPr id="74" name="Flowchart: Process 73"/>
          <p:cNvSpPr/>
          <p:nvPr/>
        </p:nvSpPr>
        <p:spPr bwMode="auto">
          <a:xfrm>
            <a:off x="6681320" y="4365104"/>
            <a:ext cx="2211160" cy="686026"/>
          </a:xfrm>
          <a:prstGeom prst="flowChartProcess">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r>
              <a:rPr lang="en-US" sz="2000" dirty="0" smtClean="0">
                <a:latin typeface="Arial" pitchFamily="-110" charset="0"/>
                <a:ea typeface="ＭＳ Ｐゴシック" pitchFamily="-110" charset="-128"/>
                <a:cs typeface="ＭＳ Ｐゴシック" pitchFamily="-110" charset="-128"/>
              </a:rPr>
              <a:t>Similarity Matrix</a:t>
            </a:r>
            <a:endParaRPr lang="en-US" sz="2000" dirty="0">
              <a:latin typeface="Arial" pitchFamily="-110" charset="0"/>
              <a:ea typeface="ＭＳ Ｐゴシック" pitchFamily="-110" charset="-128"/>
              <a:cs typeface="ＭＳ Ｐゴシック" pitchFamily="-110" charset="-128"/>
            </a:endParaRPr>
          </a:p>
        </p:txBody>
      </p:sp>
      <p:sp>
        <p:nvSpPr>
          <p:cNvPr id="27" name="Flowchart: Process 26"/>
          <p:cNvSpPr/>
          <p:nvPr/>
        </p:nvSpPr>
        <p:spPr bwMode="auto">
          <a:xfrm>
            <a:off x="0" y="1330608"/>
            <a:ext cx="9144000" cy="3394536"/>
          </a:xfrm>
          <a:prstGeom prst="flowChartProcess">
            <a:avLst/>
          </a:prstGeom>
          <a:solidFill>
            <a:schemeClr val="bg1">
              <a:alpha val="9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nvGrpSpPr>
          <p:cNvPr id="41" name="Group 40"/>
          <p:cNvGrpSpPr/>
          <p:nvPr/>
        </p:nvGrpSpPr>
        <p:grpSpPr>
          <a:xfrm>
            <a:off x="251520" y="2666544"/>
            <a:ext cx="8684426" cy="1842576"/>
            <a:chOff x="251520" y="3670322"/>
            <a:chExt cx="8684426" cy="1842576"/>
          </a:xfrm>
        </p:grpSpPr>
        <mc:AlternateContent xmlns:mc="http://schemas.openxmlformats.org/markup-compatibility/2006" xmlns:a14="http://schemas.microsoft.com/office/drawing/2010/main">
          <mc:Choice Requires="a14">
            <p:sp>
              <p:nvSpPr>
                <p:cNvPr id="44" name="Content Placeholder 2"/>
                <p:cNvSpPr txBox="1">
                  <a:spLocks/>
                </p:cNvSpPr>
                <p:nvPr/>
              </p:nvSpPr>
              <p:spPr bwMode="auto">
                <a:xfrm>
                  <a:off x="251520" y="3670322"/>
                  <a:ext cx="8684426" cy="1842576"/>
                </a:xfrm>
                <a:prstGeom prst="rect">
                  <a:avLst/>
                </a:prstGeom>
                <a:solidFill>
                  <a:schemeClr val="bg1">
                    <a:lumMod val="95000"/>
                  </a:schemeClr>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1800" i="1" dirty="0" smtClean="0"/>
                    <a:t>P</a:t>
                  </a:r>
                  <a:r>
                    <a:rPr lang="en-US" sz="1800" dirty="0" smtClean="0"/>
                    <a:t>: the set of properties in </a:t>
                  </a:r>
                  <a14:m>
                    <m:oMath xmlns:m="http://schemas.openxmlformats.org/officeDocument/2006/math">
                      <m:nary>
                        <m:naryPr>
                          <m:chr m:val="∑"/>
                          <m:subHide m:val="on"/>
                          <m:supHide m:val="on"/>
                          <m:ctrlPr>
                            <a:rPr lang="pt-BR" sz="1800" i="1">
                              <a:latin typeface="Cambria Math" charset="0"/>
                            </a:rPr>
                          </m:ctrlPr>
                        </m:naryPr>
                        <m:sub/>
                        <m:sup/>
                        <m:e>
                          <m:sSup>
                            <m:sSupPr>
                              <m:ctrlPr>
                                <a:rPr lang="en-US" sz="1800" i="1">
                                  <a:latin typeface="Cambria Math" charset="0"/>
                                </a:rPr>
                              </m:ctrlPr>
                            </m:sSupPr>
                            <m:e>
                              <m:r>
                                <a:rPr lang="en-US" sz="1800" i="1">
                                  <a:latin typeface="Cambria Math"/>
                                </a:rPr>
                                <m:t>𝑆𝑖𝑚</m:t>
                              </m:r>
                            </m:e>
                            <m:sup>
                              <m:r>
                                <a:rPr lang="en-US" sz="1800" i="1">
                                  <a:latin typeface="Cambria Math"/>
                                </a:rPr>
                                <m:t>𝑝𝑣</m:t>
                              </m:r>
                            </m:sup>
                          </m:sSup>
                        </m:e>
                      </m:nary>
                    </m:oMath>
                  </a14:m>
                  <a:r>
                    <a:rPr lang="en-US" sz="1800" dirty="0" smtClean="0"/>
                    <a:t> </a:t>
                  </a:r>
                </a:p>
                <a:p>
                  <a:r>
                    <a:rPr lang="en-US" sz="1800" i="1" dirty="0" smtClean="0"/>
                    <a:t>H(P)</a:t>
                  </a:r>
                  <a:r>
                    <a:rPr lang="en-US" sz="1800" dirty="0" smtClean="0"/>
                    <a:t>: information entropy of the common descriptions</a:t>
                  </a:r>
                  <a:endParaRPr lang="en-US" sz="1800" dirty="0"/>
                </a:p>
              </p:txBody>
            </p:sp>
          </mc:Choice>
          <mc:Fallback xmlns="">
            <p:sp>
              <p:nvSpPr>
                <p:cNvPr id="44" name="Content Placeholder 2"/>
                <p:cNvSpPr txBox="1">
                  <a:spLocks noRot="1" noChangeAspect="1" noMove="1" noResize="1" noEditPoints="1" noAdjustHandles="1" noChangeArrowheads="1" noChangeShapeType="1" noTextEdit="1"/>
                </p:cNvSpPr>
                <p:nvPr/>
              </p:nvSpPr>
              <p:spPr bwMode="auto">
                <a:xfrm>
                  <a:off x="251520" y="3670322"/>
                  <a:ext cx="8684426" cy="1842576"/>
                </a:xfrm>
                <a:prstGeom prst="rect">
                  <a:avLst/>
                </a:prstGeom>
                <a:blipFill rotWithShape="1">
                  <a:blip r:embed="rId3"/>
                  <a:stretch>
                    <a:fillRect l="-421" t="-2376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12663" y="4631218"/>
                  <a:ext cx="8165825" cy="741998"/>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2000" i="1" smtClean="0">
                            <a:latin typeface="Cambria Math"/>
                          </a:rPr>
                          <m:t>𝑆</m:t>
                        </m:r>
                        <m:r>
                          <a:rPr lang="en-US" sz="2000" b="0" i="1" smtClean="0">
                            <a:latin typeface="Cambria Math"/>
                          </a:rPr>
                          <m:t>𝑖𝑚</m:t>
                        </m:r>
                        <m:r>
                          <a:rPr lang="en-US" sz="2000" b="0" i="1" baseline="30000" smtClean="0">
                            <a:latin typeface="Cambria Math"/>
                          </a:rPr>
                          <m:t>𝐹</m:t>
                        </m:r>
                        <m:d>
                          <m:dPr>
                            <m:ctrlPr>
                              <a:rPr lang="en-US" sz="2000" b="0" i="1" smtClean="0">
                                <a:latin typeface="Cambria Math" charset="0"/>
                              </a:rPr>
                            </m:ctrlPr>
                          </m:dPr>
                          <m:e>
                            <m:r>
                              <a:rPr lang="en-US" sz="2000" b="0" i="1" smtClean="0">
                                <a:latin typeface="Cambria Math"/>
                              </a:rPr>
                              <m:t>𝑐</m:t>
                            </m:r>
                            <m:r>
                              <a:rPr lang="en-US" sz="2000" b="0" i="1" smtClean="0">
                                <a:latin typeface="Cambria Math"/>
                              </a:rPr>
                              <m:t>, </m:t>
                            </m:r>
                            <m:r>
                              <a:rPr lang="en-US" sz="2000" b="0" i="1" smtClean="0">
                                <a:latin typeface="Cambria Math"/>
                              </a:rPr>
                              <m:t>𝑐</m:t>
                            </m:r>
                            <m:r>
                              <a:rPr lang="en-US" sz="2000" b="0" i="1" smtClean="0">
                                <a:latin typeface="Cambria Math"/>
                              </a:rPr>
                              <m:t>′</m:t>
                            </m:r>
                          </m:e>
                        </m:d>
                        <m:r>
                          <a:rPr lang="pt-BR" sz="2000" i="1" smtClean="0">
                            <a:latin typeface="Cambria Math"/>
                          </a:rPr>
                          <m:t>=</m:t>
                        </m:r>
                        <m:r>
                          <a:rPr lang="en-US" sz="2000" b="0" i="1" smtClean="0">
                            <a:latin typeface="Cambria Math"/>
                          </a:rPr>
                          <m:t>𝐻</m:t>
                        </m:r>
                        <m:r>
                          <a:rPr lang="en-US" sz="2000" b="0" i="1" smtClean="0">
                            <a:latin typeface="Cambria Math"/>
                          </a:rPr>
                          <m:t>(</m:t>
                        </m:r>
                        <m:r>
                          <a:rPr lang="en-US" sz="2000" b="0" i="1" smtClean="0">
                            <a:latin typeface="Cambria Math"/>
                          </a:rPr>
                          <m:t>𝑃</m:t>
                        </m:r>
                        <m:r>
                          <a:rPr lang="en-US" sz="2000" b="0" i="1" smtClean="0">
                            <a:latin typeface="Cambria Math"/>
                          </a:rPr>
                          <m:t>)</m:t>
                        </m:r>
                        <m:f>
                          <m:fPr>
                            <m:ctrlPr>
                              <a:rPr lang="pt-BR" sz="2000" i="1" smtClean="0">
                                <a:latin typeface="Cambria Math" charset="0"/>
                              </a:rPr>
                            </m:ctrlPr>
                          </m:fPr>
                          <m:num>
                            <m:nary>
                              <m:naryPr>
                                <m:chr m:val="∑"/>
                                <m:subHide m:val="on"/>
                                <m:supHide m:val="on"/>
                                <m:ctrlPr>
                                  <a:rPr lang="pt-BR" sz="2000" i="1" smtClean="0">
                                    <a:latin typeface="Cambria Math" charset="0"/>
                                  </a:rPr>
                                </m:ctrlPr>
                              </m:naryPr>
                              <m:sub/>
                              <m:sup/>
                              <m:e>
                                <m:sSup>
                                  <m:sSupPr>
                                    <m:ctrlPr>
                                      <a:rPr lang="en-US" sz="2000" b="0" i="1" smtClean="0">
                                        <a:latin typeface="Cambria Math" charset="0"/>
                                      </a:rPr>
                                    </m:ctrlPr>
                                  </m:sSupPr>
                                  <m:e>
                                    <m:r>
                                      <a:rPr lang="en-US" sz="2000" b="0" i="1" smtClean="0">
                                        <a:latin typeface="Cambria Math"/>
                                      </a:rPr>
                                      <m:t>𝑆𝑖𝑚</m:t>
                                    </m:r>
                                  </m:e>
                                  <m:sup>
                                    <m:r>
                                      <a:rPr lang="en-US" sz="2000" b="0" i="1" smtClean="0">
                                        <a:latin typeface="Cambria Math"/>
                                      </a:rPr>
                                      <m:t>𝑝𝑣</m:t>
                                    </m:r>
                                  </m:sup>
                                </m:sSup>
                              </m:e>
                            </m:nary>
                          </m:num>
                          <m:den>
                            <m:nary>
                              <m:naryPr>
                                <m:chr m:val="∑"/>
                                <m:subHide m:val="on"/>
                                <m:supHide m:val="on"/>
                                <m:ctrlPr>
                                  <a:rPr lang="pt-BR" sz="2000" i="1">
                                    <a:latin typeface="Cambria Math" charset="0"/>
                                  </a:rPr>
                                </m:ctrlPr>
                              </m:naryPr>
                              <m:sub/>
                              <m:sup/>
                              <m:e>
                                <m:sSup>
                                  <m:sSupPr>
                                    <m:ctrlPr>
                                      <a:rPr lang="en-US" sz="2000" i="1">
                                        <a:latin typeface="Cambria Math" charset="0"/>
                                      </a:rPr>
                                    </m:ctrlPr>
                                  </m:sSupPr>
                                  <m:e>
                                    <m:r>
                                      <a:rPr lang="en-US" sz="2000" i="1">
                                        <a:latin typeface="Cambria Math"/>
                                      </a:rPr>
                                      <m:t>𝑆𝑖𝑚</m:t>
                                    </m:r>
                                  </m:e>
                                  <m:sup>
                                    <m:r>
                                      <a:rPr lang="en-US" sz="2000" i="1">
                                        <a:latin typeface="Cambria Math"/>
                                      </a:rPr>
                                      <m:t>𝑝𝑣</m:t>
                                    </m:r>
                                  </m:sup>
                                </m:sSup>
                              </m:e>
                            </m:nary>
                            <m:r>
                              <a:rPr lang="en-US" sz="2000" b="0" i="1" smtClean="0">
                                <a:latin typeface="Cambria Math"/>
                              </a:rPr>
                              <m:t>+</m:t>
                            </m:r>
                            <m:r>
                              <m:rPr>
                                <m:sty m:val="p"/>
                              </m:rPr>
                              <a:rPr lang="el-GR" sz="2000" b="0" i="1" smtClean="0">
                                <a:latin typeface="Cambria Math"/>
                              </a:rPr>
                              <m:t>α</m:t>
                            </m:r>
                            <m:d>
                              <m:dPr>
                                <m:ctrlPr>
                                  <a:rPr lang="en-US" sz="2000" b="0" i="1" smtClean="0">
                                    <a:latin typeface="Cambria Math" charset="0"/>
                                  </a:rPr>
                                </m:ctrlPr>
                              </m:dPr>
                              <m:e>
                                <m:d>
                                  <m:dPr>
                                    <m:begChr m:val="|"/>
                                    <m:endChr m:val="|"/>
                                    <m:ctrlPr>
                                      <a:rPr lang="en-US" sz="2000" b="0" i="1" smtClean="0">
                                        <a:latin typeface="Cambria Math" charset="0"/>
                                      </a:rPr>
                                    </m:ctrlPr>
                                  </m:dPr>
                                  <m:e>
                                    <m:r>
                                      <a:rPr lang="en-US" sz="2000" b="0" i="1" smtClean="0">
                                        <a:latin typeface="Cambria Math"/>
                                      </a:rPr>
                                      <m:t>𝑃𝑉</m:t>
                                    </m:r>
                                    <m:r>
                                      <a:rPr lang="en-US" sz="2000" b="0" i="1" baseline="-25000" smtClean="0">
                                        <a:latin typeface="Cambria Math"/>
                                      </a:rPr>
                                      <m:t>1</m:t>
                                    </m:r>
                                  </m:e>
                                </m:d>
                                <m:r>
                                  <a:rPr lang="en-US" sz="2000" b="0" i="1" smtClean="0">
                                    <a:latin typeface="Cambria Math"/>
                                  </a:rPr>
                                  <m:t>−</m:t>
                                </m:r>
                                <m:nary>
                                  <m:naryPr>
                                    <m:chr m:val="∑"/>
                                    <m:subHide m:val="on"/>
                                    <m:supHide m:val="on"/>
                                    <m:ctrlPr>
                                      <a:rPr lang="pt-BR" sz="2000" i="1">
                                        <a:latin typeface="Cambria Math" charset="0"/>
                                      </a:rPr>
                                    </m:ctrlPr>
                                  </m:naryPr>
                                  <m:sub/>
                                  <m:sup/>
                                  <m:e>
                                    <m:sSup>
                                      <m:sSupPr>
                                        <m:ctrlPr>
                                          <a:rPr lang="en-US" sz="2000" i="1">
                                            <a:latin typeface="Cambria Math" charset="0"/>
                                          </a:rPr>
                                        </m:ctrlPr>
                                      </m:sSupPr>
                                      <m:e>
                                        <m:r>
                                          <a:rPr lang="en-US" sz="2000" i="1">
                                            <a:latin typeface="Cambria Math"/>
                                          </a:rPr>
                                          <m:t>𝑆𝑖𝑚</m:t>
                                        </m:r>
                                      </m:e>
                                      <m:sup>
                                        <m:r>
                                          <a:rPr lang="en-US" sz="2000" i="1">
                                            <a:latin typeface="Cambria Math"/>
                                          </a:rPr>
                                          <m:t>𝑝𝑣</m:t>
                                        </m:r>
                                      </m:sup>
                                    </m:sSup>
                                  </m:e>
                                </m:nary>
                              </m:e>
                            </m:d>
                            <m:r>
                              <a:rPr lang="en-US" sz="2000" b="0" i="1" smtClean="0">
                                <a:latin typeface="Cambria Math"/>
                              </a:rPr>
                              <m:t>+</m:t>
                            </m:r>
                            <m:r>
                              <m:rPr>
                                <m:sty m:val="p"/>
                              </m:rPr>
                              <a:rPr lang="el-GR" sz="2000" b="0" i="1" smtClean="0">
                                <a:latin typeface="Cambria Math"/>
                              </a:rPr>
                              <m:t>β</m:t>
                            </m:r>
                            <m:r>
                              <a:rPr lang="en-US" sz="2000" i="1">
                                <a:latin typeface="Cambria Math"/>
                              </a:rPr>
                              <m:t>(</m:t>
                            </m:r>
                            <m:d>
                              <m:dPr>
                                <m:begChr m:val="|"/>
                                <m:endChr m:val="|"/>
                                <m:ctrlPr>
                                  <a:rPr lang="en-US" sz="2000" i="1">
                                    <a:latin typeface="Cambria Math" charset="0"/>
                                  </a:rPr>
                                </m:ctrlPr>
                              </m:dPr>
                              <m:e>
                                <m:r>
                                  <a:rPr lang="en-US" sz="2000" i="1">
                                    <a:latin typeface="Cambria Math"/>
                                  </a:rPr>
                                  <m:t>𝑃𝑉</m:t>
                                </m:r>
                                <m:r>
                                  <a:rPr lang="en-US" sz="2000" b="0" i="1" baseline="-25000" smtClean="0">
                                    <a:latin typeface="Cambria Math"/>
                                  </a:rPr>
                                  <m:t>2</m:t>
                                </m:r>
                              </m:e>
                            </m:d>
                            <m:r>
                              <a:rPr lang="en-US" sz="2000" i="1">
                                <a:latin typeface="Cambria Math"/>
                              </a:rPr>
                              <m:t>−</m:t>
                            </m:r>
                            <m:nary>
                              <m:naryPr>
                                <m:chr m:val="∑"/>
                                <m:subHide m:val="on"/>
                                <m:supHide m:val="on"/>
                                <m:ctrlPr>
                                  <a:rPr lang="pt-BR" sz="2000" i="1">
                                    <a:latin typeface="Cambria Math" charset="0"/>
                                  </a:rPr>
                                </m:ctrlPr>
                              </m:naryPr>
                              <m:sub/>
                              <m:sup/>
                              <m:e>
                                <m:sSup>
                                  <m:sSupPr>
                                    <m:ctrlPr>
                                      <a:rPr lang="en-US" sz="2000" i="1">
                                        <a:latin typeface="Cambria Math" charset="0"/>
                                      </a:rPr>
                                    </m:ctrlPr>
                                  </m:sSupPr>
                                  <m:e>
                                    <m:r>
                                      <a:rPr lang="en-US" sz="2000" i="1">
                                        <a:latin typeface="Cambria Math"/>
                                      </a:rPr>
                                      <m:t>𝑆𝑖𝑚</m:t>
                                    </m:r>
                                  </m:e>
                                  <m:sup>
                                    <m:r>
                                      <a:rPr lang="en-US" sz="2000" i="1">
                                        <a:latin typeface="Cambria Math"/>
                                      </a:rPr>
                                      <m:t>𝑝𝑣</m:t>
                                    </m:r>
                                  </m:sup>
                                </m:sSup>
                              </m:e>
                            </m:nary>
                            <m:r>
                              <a:rPr lang="en-US" sz="2000" i="1">
                                <a:latin typeface="Cambria Math"/>
                              </a:rPr>
                              <m:t>)</m:t>
                            </m:r>
                          </m:den>
                        </m:f>
                      </m:oMath>
                    </m:oMathPara>
                  </a14:m>
                  <a:endParaRPr lang="en-US" sz="20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12663" y="4631218"/>
                  <a:ext cx="8165825" cy="741998"/>
                </a:xfrm>
                <a:prstGeom prst="rect">
                  <a:avLst/>
                </a:prstGeom>
                <a:blipFill rotWithShape="1">
                  <a:blip r:embed="rId4"/>
                  <a:stretch>
                    <a:fillRect/>
                  </a:stretch>
                </a:blipFill>
              </p:spPr>
              <p:txBody>
                <a:bodyPr/>
                <a:lstStyle/>
                <a:p>
                  <a:r>
                    <a:rPr lang="en-US">
                      <a:noFill/>
                    </a:rPr>
                    <a:t> </a:t>
                  </a:r>
                </a:p>
              </p:txBody>
            </p:sp>
          </mc:Fallback>
        </mc:AlternateContent>
      </p:grpSp>
      <p:sp>
        <p:nvSpPr>
          <p:cNvPr id="30"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z="1600" smtClean="0">
                <a:solidFill>
                  <a:schemeClr val="tx1">
                    <a:lumMod val="95000"/>
                    <a:lumOff val="5000"/>
                  </a:schemeClr>
                </a:solidFill>
              </a:rPr>
              <a:pPr/>
              <a:t>16</a:t>
            </a:fld>
            <a:endParaRPr lang="en-US" sz="1600" dirty="0">
              <a:solidFill>
                <a:schemeClr val="tx1">
                  <a:lumMod val="95000"/>
                  <a:lumOff val="5000"/>
                </a:schemeClr>
              </a:solidFill>
            </a:endParaRPr>
          </a:p>
        </p:txBody>
      </p:sp>
    </p:spTree>
    <p:extLst>
      <p:ext uri="{BB962C8B-B14F-4D97-AF65-F5344CB8AC3E}">
        <p14:creationId xmlns:p14="http://schemas.microsoft.com/office/powerpoint/2010/main" val="190740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Selecting Matches between Concepts</a:t>
            </a:r>
            <a:endParaRPr lang="en-US" sz="2800" dirty="0"/>
          </a:p>
        </p:txBody>
      </p:sp>
      <p:sp>
        <p:nvSpPr>
          <p:cNvPr id="6" name="Flowchart: Document 5"/>
          <p:cNvSpPr/>
          <p:nvPr/>
        </p:nvSpPr>
        <p:spPr bwMode="auto">
          <a:xfrm>
            <a:off x="1678316"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Input Entities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Rounded Rectangle 6"/>
          <p:cNvSpPr/>
          <p:nvPr/>
        </p:nvSpPr>
        <p:spPr bwMode="auto">
          <a:xfrm>
            <a:off x="107504" y="2502897"/>
            <a:ext cx="1270992" cy="810662"/>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Prefix-blocking</a:t>
            </a:r>
          </a:p>
        </p:txBody>
      </p:sp>
      <p:sp>
        <p:nvSpPr>
          <p:cNvPr id="8" name="Flowchart: Process 7"/>
          <p:cNvSpPr/>
          <p:nvPr/>
        </p:nvSpPr>
        <p:spPr bwMode="auto">
          <a:xfrm>
            <a:off x="1719278" y="2704669"/>
            <a:ext cx="1634480" cy="407118"/>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Blocking</a:t>
            </a:r>
          </a:p>
        </p:txBody>
      </p:sp>
      <p:sp>
        <p:nvSpPr>
          <p:cNvPr id="12" name="Flowchart: Process 11"/>
          <p:cNvSpPr/>
          <p:nvPr/>
        </p:nvSpPr>
        <p:spPr bwMode="auto">
          <a:xfrm>
            <a:off x="4439114" y="3657667"/>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Computing Similarity</a:t>
            </a:r>
            <a:endParaRPr lang="en-US" sz="2000" dirty="0">
              <a:latin typeface="Arial" pitchFamily="-110" charset="0"/>
              <a:ea typeface="ＭＳ Ｐゴシック" pitchFamily="-110" charset="-128"/>
              <a:cs typeface="ＭＳ Ｐゴシック" pitchFamily="-110" charset="-128"/>
            </a:endParaRPr>
          </a:p>
        </p:txBody>
      </p:sp>
      <p:graphicFrame>
        <p:nvGraphicFramePr>
          <p:cNvPr id="34" name="Table 33"/>
          <p:cNvGraphicFramePr>
            <a:graphicFrameLocks noGrp="1"/>
          </p:cNvGraphicFramePr>
          <p:nvPr>
            <p:extLst/>
          </p:nvPr>
        </p:nvGraphicFramePr>
        <p:xfrm>
          <a:off x="7084597" y="3581580"/>
          <a:ext cx="1634480" cy="838200"/>
        </p:xfrm>
        <a:graphic>
          <a:graphicData uri="http://schemas.openxmlformats.org/drawingml/2006/table">
            <a:tbl>
              <a:tblPr firstRow="1" bandRow="1">
                <a:tableStyleId>{5C22544A-7EE6-4342-B048-85BDC9FD1C3A}</a:tableStyleId>
              </a:tblPr>
              <a:tblGrid>
                <a:gridCol w="326896"/>
                <a:gridCol w="326896"/>
                <a:gridCol w="326896"/>
                <a:gridCol w="326896"/>
                <a:gridCol w="326896"/>
              </a:tblGrid>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bl>
          </a:graphicData>
        </a:graphic>
      </p:graphicFrame>
      <p:sp>
        <p:nvSpPr>
          <p:cNvPr id="37" name="Flowchart: Document 36"/>
          <p:cNvSpPr/>
          <p:nvPr/>
        </p:nvSpPr>
        <p:spPr bwMode="auto">
          <a:xfrm>
            <a:off x="1678316" y="3564248"/>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Entity Blocks</a:t>
            </a:r>
          </a:p>
        </p:txBody>
      </p:sp>
      <p:sp>
        <p:nvSpPr>
          <p:cNvPr id="39" name="Flowchart: Document 38"/>
          <p:cNvSpPr/>
          <p:nvPr/>
        </p:nvSpPr>
        <p:spPr bwMode="auto">
          <a:xfrm>
            <a:off x="7043635"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Final Matches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0" name="Flowchart: Process 39"/>
          <p:cNvSpPr/>
          <p:nvPr/>
        </p:nvSpPr>
        <p:spPr bwMode="auto">
          <a:xfrm>
            <a:off x="7084597" y="2564904"/>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Selecting Matches</a:t>
            </a:r>
            <a:endParaRPr lang="en-US" sz="2000" dirty="0">
              <a:latin typeface="Arial" pitchFamily="-110" charset="0"/>
              <a:ea typeface="ＭＳ Ｐゴシック" pitchFamily="-110" charset="-128"/>
              <a:cs typeface="ＭＳ Ｐゴシック" pitchFamily="-110" charset="-128"/>
            </a:endParaRPr>
          </a:p>
        </p:txBody>
      </p:sp>
      <p:cxnSp>
        <p:nvCxnSpPr>
          <p:cNvPr id="42" name="Straight Arrow Connector 41"/>
          <p:cNvCxnSpPr>
            <a:stCxn id="6" idx="2"/>
            <a:endCxn id="8" idx="0"/>
          </p:cNvCxnSpPr>
          <p:nvPr/>
        </p:nvCxnSpPr>
        <p:spPr bwMode="auto">
          <a:xfrm>
            <a:off x="2536518" y="2299942"/>
            <a:ext cx="0" cy="404727"/>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3" name="Straight Arrow Connector 42"/>
          <p:cNvCxnSpPr>
            <a:stCxn id="8" idx="2"/>
            <a:endCxn id="37" idx="0"/>
          </p:cNvCxnSpPr>
          <p:nvPr/>
        </p:nvCxnSpPr>
        <p:spPr bwMode="auto">
          <a:xfrm>
            <a:off x="2536518" y="3111787"/>
            <a:ext cx="0" cy="452461"/>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6" name="Straight Arrow Connector 45"/>
          <p:cNvCxnSpPr>
            <a:stCxn id="7" idx="3"/>
            <a:endCxn id="8" idx="1"/>
          </p:cNvCxnSpPr>
          <p:nvPr/>
        </p:nvCxnSpPr>
        <p:spPr bwMode="auto">
          <a:xfrm>
            <a:off x="1378496" y="2908228"/>
            <a:ext cx="340782" cy="0"/>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49" name="Straight Arrow Connector 48"/>
          <p:cNvCxnSpPr/>
          <p:nvPr/>
        </p:nvCxnSpPr>
        <p:spPr bwMode="auto">
          <a:xfrm>
            <a:off x="3394720" y="4000680"/>
            <a:ext cx="1054968"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2" name="Straight Arrow Connector 51"/>
          <p:cNvCxnSpPr>
            <a:stCxn id="12" idx="3"/>
            <a:endCxn id="34" idx="1"/>
          </p:cNvCxnSpPr>
          <p:nvPr/>
        </p:nvCxnSpPr>
        <p:spPr bwMode="auto">
          <a:xfrm>
            <a:off x="6073594" y="4000680"/>
            <a:ext cx="1011003"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5" name="Straight Arrow Connector 54"/>
          <p:cNvCxnSpPr>
            <a:stCxn id="34" idx="0"/>
            <a:endCxn id="40" idx="2"/>
          </p:cNvCxnSpPr>
          <p:nvPr/>
        </p:nvCxnSpPr>
        <p:spPr bwMode="auto">
          <a:xfrm flipV="1">
            <a:off x="7901837" y="3250930"/>
            <a:ext cx="0" cy="33065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8" name="Straight Arrow Connector 57"/>
          <p:cNvCxnSpPr>
            <a:stCxn id="40" idx="0"/>
            <a:endCxn id="39" idx="2"/>
          </p:cNvCxnSpPr>
          <p:nvPr/>
        </p:nvCxnSpPr>
        <p:spPr bwMode="auto">
          <a:xfrm flipV="1">
            <a:off x="7901837" y="2299942"/>
            <a:ext cx="0" cy="264962"/>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grpSp>
        <p:nvGrpSpPr>
          <p:cNvPr id="68" name="Group 67"/>
          <p:cNvGrpSpPr/>
          <p:nvPr/>
        </p:nvGrpSpPr>
        <p:grpSpPr>
          <a:xfrm>
            <a:off x="3155546" y="4725144"/>
            <a:ext cx="4201616" cy="1911313"/>
            <a:chOff x="2890664" y="4686039"/>
            <a:chExt cx="4201616" cy="1911313"/>
          </a:xfrm>
        </p:grpSpPr>
        <p:sp>
          <p:nvSpPr>
            <p:cNvPr id="11" name="Rounded Rectangle 10"/>
            <p:cNvSpPr/>
            <p:nvPr/>
          </p:nvSpPr>
          <p:spPr bwMode="auto">
            <a:xfrm>
              <a:off x="2890664" y="4686039"/>
              <a:ext cx="4201616" cy="759185"/>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Information Entropy based Weighted Similarity (IEWS) Model </a:t>
              </a:r>
            </a:p>
            <a:p>
              <a:pPr algn="ctr" eaLnBrk="0" hangingPunct="0"/>
              <a:endParaRPr lang="en-US" sz="2000" dirty="0">
                <a:latin typeface="Arial" pitchFamily="-110" charset="0"/>
                <a:ea typeface="ＭＳ Ｐゴシック" pitchFamily="-110" charset="-128"/>
                <a:cs typeface="ＭＳ Ｐゴシック" pitchFamily="-110" charset="-128"/>
              </a:endParaRPr>
            </a:p>
          </p:txBody>
        </p:sp>
        <p:sp>
          <p:nvSpPr>
            <p:cNvPr id="15" name="Snip Single Corner Rectangle 14"/>
            <p:cNvSpPr/>
            <p:nvPr/>
          </p:nvSpPr>
          <p:spPr bwMode="auto">
            <a:xfrm>
              <a:off x="2890664"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Information Entropy Computation</a:t>
              </a:r>
              <a:endParaRPr lang="en-US" sz="1800" dirty="0">
                <a:latin typeface="Arial" pitchFamily="-110" charset="0"/>
                <a:ea typeface="ＭＳ Ｐゴシック" pitchFamily="-110" charset="-128"/>
                <a:cs typeface="ＭＳ Ｐゴシック" pitchFamily="-110" charset="-128"/>
              </a:endParaRPr>
            </a:p>
          </p:txBody>
        </p:sp>
        <p:sp>
          <p:nvSpPr>
            <p:cNvPr id="38" name="Snip Single Corner Rectangle 37"/>
            <p:cNvSpPr/>
            <p:nvPr/>
          </p:nvSpPr>
          <p:spPr bwMode="auto">
            <a:xfrm flipH="1">
              <a:off x="5434093"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Triple-wise Similarity Computation</a:t>
              </a:r>
              <a:endParaRPr lang="en-US" sz="1800" dirty="0">
                <a:latin typeface="Arial" pitchFamily="-110" charset="0"/>
                <a:ea typeface="ＭＳ Ｐゴシック" pitchFamily="-110" charset="-128"/>
                <a:cs typeface="ＭＳ Ｐゴシック" pitchFamily="-110" charset="-128"/>
              </a:endParaRPr>
            </a:p>
          </p:txBody>
        </p:sp>
        <p:cxnSp>
          <p:nvCxnSpPr>
            <p:cNvPr id="61" name="Straight Arrow Connector 60"/>
            <p:cNvCxnSpPr>
              <a:stCxn id="15" idx="0"/>
              <a:endCxn id="11" idx="2"/>
            </p:cNvCxnSpPr>
            <p:nvPr/>
          </p:nvCxnSpPr>
          <p:spPr bwMode="auto">
            <a:xfrm flipV="1">
              <a:off x="4546848" y="5445224"/>
              <a:ext cx="444624"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65" name="Straight Arrow Connector 64"/>
            <p:cNvCxnSpPr>
              <a:stCxn id="38" idx="0"/>
              <a:endCxn id="11" idx="2"/>
            </p:cNvCxnSpPr>
            <p:nvPr/>
          </p:nvCxnSpPr>
          <p:spPr bwMode="auto">
            <a:xfrm flipH="1" flipV="1">
              <a:off x="4991472" y="5445224"/>
              <a:ext cx="442621"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grpSp>
      <p:cxnSp>
        <p:nvCxnSpPr>
          <p:cNvPr id="69" name="Straight Arrow Connector 68"/>
          <p:cNvCxnSpPr>
            <a:stCxn id="11" idx="0"/>
            <a:endCxn id="12" idx="2"/>
          </p:cNvCxnSpPr>
          <p:nvPr/>
        </p:nvCxnSpPr>
        <p:spPr bwMode="auto">
          <a:xfrm flipV="1">
            <a:off x="5256354" y="4343693"/>
            <a:ext cx="0" cy="381451"/>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sp>
        <p:nvSpPr>
          <p:cNvPr id="74" name="Flowchart: Process 73"/>
          <p:cNvSpPr/>
          <p:nvPr/>
        </p:nvSpPr>
        <p:spPr bwMode="auto">
          <a:xfrm>
            <a:off x="6681320" y="4365104"/>
            <a:ext cx="2211160" cy="686026"/>
          </a:xfrm>
          <a:prstGeom prst="flowChartProcess">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r>
              <a:rPr lang="en-US" sz="2000" dirty="0" smtClean="0">
                <a:latin typeface="Arial" pitchFamily="-110" charset="0"/>
                <a:ea typeface="ＭＳ Ｐゴシック" pitchFamily="-110" charset="-128"/>
                <a:cs typeface="ＭＳ Ｐゴシック" pitchFamily="-110" charset="-128"/>
              </a:rPr>
              <a:t>Similarity Matrix</a:t>
            </a:r>
            <a:endParaRPr lang="en-US" sz="2000" dirty="0">
              <a:latin typeface="Arial" pitchFamily="-110" charset="0"/>
              <a:ea typeface="ＭＳ Ｐゴシック" pitchFamily="-110" charset="-128"/>
              <a:cs typeface="ＭＳ Ｐゴシック" pitchFamily="-110" charset="-128"/>
            </a:endParaRPr>
          </a:p>
        </p:txBody>
      </p:sp>
      <p:sp>
        <p:nvSpPr>
          <p:cNvPr id="27" name="Flowchart: Process 26"/>
          <p:cNvSpPr/>
          <p:nvPr/>
        </p:nvSpPr>
        <p:spPr bwMode="auto">
          <a:xfrm>
            <a:off x="0" y="1330608"/>
            <a:ext cx="9144000" cy="5527392"/>
          </a:xfrm>
          <a:prstGeom prst="flowChartProcess">
            <a:avLst/>
          </a:prstGeom>
          <a:solidFill>
            <a:schemeClr val="bg1">
              <a:alpha val="9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aphicFrame>
        <p:nvGraphicFramePr>
          <p:cNvPr id="30" name="Table 29"/>
          <p:cNvGraphicFramePr>
            <a:graphicFrameLocks noGrp="1"/>
          </p:cNvGraphicFramePr>
          <p:nvPr>
            <p:extLst/>
          </p:nvPr>
        </p:nvGraphicFramePr>
        <p:xfrm>
          <a:off x="7084597" y="3581580"/>
          <a:ext cx="1634480" cy="838200"/>
        </p:xfrm>
        <a:graphic>
          <a:graphicData uri="http://schemas.openxmlformats.org/drawingml/2006/table">
            <a:tbl>
              <a:tblPr firstRow="1" bandRow="1">
                <a:tableStyleId>{5C22544A-7EE6-4342-B048-85BDC9FD1C3A}</a:tableStyleId>
              </a:tblPr>
              <a:tblGrid>
                <a:gridCol w="326896"/>
                <a:gridCol w="326896"/>
                <a:gridCol w="326896"/>
                <a:gridCol w="326896"/>
                <a:gridCol w="326896"/>
              </a:tblGrid>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bl>
          </a:graphicData>
        </a:graphic>
      </p:graphicFrame>
      <p:sp>
        <p:nvSpPr>
          <p:cNvPr id="31" name="Flowchart: Document 30"/>
          <p:cNvSpPr/>
          <p:nvPr/>
        </p:nvSpPr>
        <p:spPr bwMode="auto">
          <a:xfrm>
            <a:off x="7043635"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Final Matches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2" name="Flowchart: Process 31"/>
          <p:cNvSpPr/>
          <p:nvPr/>
        </p:nvSpPr>
        <p:spPr bwMode="auto">
          <a:xfrm>
            <a:off x="7084597" y="2564904"/>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Selecting Matches</a:t>
            </a:r>
            <a:endParaRPr lang="en-US" sz="2000" dirty="0">
              <a:latin typeface="Arial" pitchFamily="-110" charset="0"/>
              <a:ea typeface="ＭＳ Ｐゴシック" pitchFamily="-110" charset="-128"/>
              <a:cs typeface="ＭＳ Ｐゴシック" pitchFamily="-110" charset="-128"/>
            </a:endParaRPr>
          </a:p>
        </p:txBody>
      </p:sp>
      <p:cxnSp>
        <p:nvCxnSpPr>
          <p:cNvPr id="33" name="Straight Arrow Connector 32"/>
          <p:cNvCxnSpPr>
            <a:stCxn id="30" idx="0"/>
            <a:endCxn id="32" idx="2"/>
          </p:cNvCxnSpPr>
          <p:nvPr/>
        </p:nvCxnSpPr>
        <p:spPr bwMode="auto">
          <a:xfrm flipV="1">
            <a:off x="7901837" y="3250930"/>
            <a:ext cx="0" cy="33065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35" name="Straight Arrow Connector 34"/>
          <p:cNvCxnSpPr>
            <a:stCxn id="32" idx="0"/>
            <a:endCxn id="31" idx="2"/>
          </p:cNvCxnSpPr>
          <p:nvPr/>
        </p:nvCxnSpPr>
        <p:spPr bwMode="auto">
          <a:xfrm flipV="1">
            <a:off x="7901837" y="2299942"/>
            <a:ext cx="0" cy="264962"/>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sp>
        <p:nvSpPr>
          <p:cNvPr id="36" name="Flowchart: Process 35"/>
          <p:cNvSpPr/>
          <p:nvPr/>
        </p:nvSpPr>
        <p:spPr bwMode="auto">
          <a:xfrm>
            <a:off x="6681320" y="4365104"/>
            <a:ext cx="2211160" cy="686026"/>
          </a:xfrm>
          <a:prstGeom prst="flowChartProcess">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r>
              <a:rPr lang="en-US" sz="2000" dirty="0" smtClean="0">
                <a:latin typeface="Arial" pitchFamily="-110" charset="0"/>
                <a:ea typeface="ＭＳ Ｐゴシック" pitchFamily="-110" charset="-128"/>
                <a:cs typeface="ＭＳ Ｐゴシック" pitchFamily="-110" charset="-128"/>
              </a:rPr>
              <a:t>Similarity Matrix</a:t>
            </a:r>
            <a:endParaRPr lang="en-US" sz="2000" dirty="0">
              <a:latin typeface="Arial" pitchFamily="-110" charset="0"/>
              <a:ea typeface="ＭＳ Ｐゴシック" pitchFamily="-110" charset="-128"/>
              <a:cs typeface="ＭＳ Ｐゴシック" pitchFamily="-110" charset="-128"/>
            </a:endParaRPr>
          </a:p>
        </p:txBody>
      </p:sp>
      <p:sp>
        <p:nvSpPr>
          <p:cNvPr id="41"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z="1600" smtClean="0">
                <a:solidFill>
                  <a:schemeClr val="tx1">
                    <a:lumMod val="95000"/>
                    <a:lumOff val="5000"/>
                  </a:schemeClr>
                </a:solidFill>
              </a:rPr>
              <a:pPr/>
              <a:t>17</a:t>
            </a:fld>
            <a:endParaRPr lang="en-US" sz="1600" dirty="0">
              <a:solidFill>
                <a:schemeClr val="tx1">
                  <a:lumMod val="95000"/>
                  <a:lumOff val="5000"/>
                </a:schemeClr>
              </a:solidFill>
            </a:endParaRPr>
          </a:p>
        </p:txBody>
      </p:sp>
    </p:spTree>
    <p:extLst>
      <p:ext uri="{BB962C8B-B14F-4D97-AF65-F5344CB8AC3E}">
        <p14:creationId xmlns:p14="http://schemas.microsoft.com/office/powerpoint/2010/main" val="1368681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400" dirty="0" smtClean="0"/>
              <a:t>A tool </a:t>
            </a:r>
            <a:r>
              <a:rPr lang="en-US" sz="2400" dirty="0"/>
              <a:t>that can automatically suggest possible </a:t>
            </a:r>
            <a:r>
              <a:rPr lang="en-US" sz="2400" dirty="0" smtClean="0"/>
              <a:t>mappings can </a:t>
            </a:r>
            <a:r>
              <a:rPr lang="en-US" sz="2400" dirty="0"/>
              <a:t>significantly reduce the human effort in </a:t>
            </a:r>
            <a:r>
              <a:rPr lang="en-US" sz="2400" dirty="0" smtClean="0"/>
              <a:t>creating such mappings</a:t>
            </a:r>
          </a:p>
          <a:p>
            <a:endParaRPr lang="en-US" sz="2400" dirty="0"/>
          </a:p>
          <a:p>
            <a:r>
              <a:rPr lang="en-US" sz="2400" dirty="0" smtClean="0"/>
              <a:t>We are </a:t>
            </a:r>
            <a:r>
              <a:rPr lang="en-US" sz="2400" dirty="0"/>
              <a:t>interested in using </a:t>
            </a:r>
            <a:r>
              <a:rPr lang="en-US" sz="2400" dirty="0" smtClean="0"/>
              <a:t>more domain </a:t>
            </a:r>
            <a:r>
              <a:rPr lang="en-US" sz="2400" dirty="0"/>
              <a:t>thesauri </a:t>
            </a:r>
            <a:r>
              <a:rPr lang="en-US" sz="2400" dirty="0" smtClean="0"/>
              <a:t>to improve </a:t>
            </a:r>
            <a:r>
              <a:rPr lang="en-US" sz="2400" dirty="0"/>
              <a:t>the accuracy of performed </a:t>
            </a:r>
            <a:r>
              <a:rPr lang="en-US" sz="2400" dirty="0" smtClean="0"/>
              <a:t>matching</a:t>
            </a:r>
          </a:p>
          <a:p>
            <a:endParaRPr lang="en-US" sz="2400" dirty="0"/>
          </a:p>
          <a:p>
            <a:r>
              <a:rPr lang="en-US" sz="2400" dirty="0" smtClean="0"/>
              <a:t>Community efforts on a portal of ontologies and vocabularies? e.g</a:t>
            </a:r>
            <a:r>
              <a:rPr lang="en-US" sz="2400" dirty="0"/>
              <a:t>. </a:t>
            </a:r>
            <a:r>
              <a:rPr lang="en-US" sz="2400" dirty="0">
                <a:hlinkClick r:id="rId3"/>
              </a:rPr>
              <a:t>http://</a:t>
            </a:r>
            <a:r>
              <a:rPr lang="en-US" sz="2400" dirty="0" smtClean="0">
                <a:hlinkClick r:id="rId3"/>
              </a:rPr>
              <a:t>bioportal.bioontology.org</a:t>
            </a:r>
            <a:r>
              <a:rPr lang="en-US" sz="2400" dirty="0" smtClean="0"/>
              <a:t> </a:t>
            </a:r>
            <a:endParaRPr lang="en-US" sz="2400" dirty="0"/>
          </a:p>
          <a:p>
            <a:endParaRPr lang="en-US" sz="2400" dirty="0"/>
          </a:p>
          <a:p>
            <a:endParaRPr lang="en-US" sz="2400" dirty="0" smtClean="0"/>
          </a:p>
          <a:p>
            <a:endParaRPr lang="en-US" dirty="0" smtClean="0"/>
          </a:p>
          <a:p>
            <a:endParaRPr lang="en-US" sz="2400" dirty="0"/>
          </a:p>
        </p:txBody>
      </p:sp>
      <p:sp>
        <p:nvSpPr>
          <p:cNvPr id="6"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z="1600" smtClean="0">
                <a:solidFill>
                  <a:schemeClr val="tx1">
                    <a:lumMod val="95000"/>
                    <a:lumOff val="5000"/>
                  </a:schemeClr>
                </a:solidFill>
              </a:rPr>
              <a:pPr/>
              <a:t>18</a:t>
            </a:fld>
            <a:endParaRPr lang="en-US" sz="1600" dirty="0">
              <a:solidFill>
                <a:schemeClr val="tx1">
                  <a:lumMod val="95000"/>
                  <a:lumOff val="5000"/>
                </a:schemeClr>
              </a:solidFill>
            </a:endParaRPr>
          </a:p>
        </p:txBody>
      </p:sp>
      <p:sp>
        <p:nvSpPr>
          <p:cNvPr id="9" name="Content Placeholder 2"/>
          <p:cNvSpPr txBox="1">
            <a:spLocks/>
          </p:cNvSpPr>
          <p:nvPr/>
        </p:nvSpPr>
        <p:spPr bwMode="auto">
          <a:xfrm>
            <a:off x="4427983" y="5766362"/>
            <a:ext cx="392875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r">
              <a:buFontTx/>
              <a:buNone/>
            </a:pPr>
            <a:r>
              <a:rPr lang="en-US" sz="2400" b="1" i="1" dirty="0" smtClean="0">
                <a:solidFill>
                  <a:srgbClr val="00B050"/>
                </a:solidFill>
                <a:effectLst/>
              </a:rPr>
              <a:t>Thanks for listening</a:t>
            </a:r>
          </a:p>
        </p:txBody>
      </p:sp>
      <p:sp>
        <p:nvSpPr>
          <p:cNvPr id="16" name="Content Placeholder 2"/>
          <p:cNvSpPr txBox="1">
            <a:spLocks/>
          </p:cNvSpPr>
          <p:nvPr/>
        </p:nvSpPr>
        <p:spPr bwMode="auto">
          <a:xfrm>
            <a:off x="683568" y="5766362"/>
            <a:ext cx="3590619"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US" sz="1800" b="1" i="1" dirty="0" smtClean="0">
                <a:solidFill>
                  <a:srgbClr val="00B0F0"/>
                </a:solidFill>
                <a:effectLst/>
              </a:rPr>
              <a:t>Thanks to ESIP for Funding Friday Support</a:t>
            </a:r>
          </a:p>
        </p:txBody>
      </p:sp>
    </p:spTree>
    <p:extLst>
      <p:ext uri="{BB962C8B-B14F-4D97-AF65-F5344CB8AC3E}">
        <p14:creationId xmlns:p14="http://schemas.microsoft.com/office/powerpoint/2010/main" val="211620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4" name="Slide Number Placeholder 3"/>
          <p:cNvSpPr>
            <a:spLocks noGrp="1"/>
          </p:cNvSpPr>
          <p:nvPr>
            <p:ph type="sldNum" sz="quarter" idx="4"/>
          </p:nvPr>
        </p:nvSpPr>
        <p:spPr/>
        <p:txBody>
          <a:bodyPr/>
          <a:lstStyle/>
          <a:p>
            <a:pPr>
              <a:defRPr/>
            </a:pPr>
            <a:fld id="{5648A68D-22D7-4A21-A6AA-8C21E9134CB4}" type="slidenum">
              <a:rPr lang="en-US" smtClean="0"/>
              <a:pPr>
                <a:defRPr/>
              </a:pPr>
              <a:t>2</a:t>
            </a:fld>
            <a:endParaRPr lang="en-US"/>
          </a:p>
        </p:txBody>
      </p:sp>
      <p:pic>
        <p:nvPicPr>
          <p:cNvPr id="5" name="Picture 4"/>
          <p:cNvPicPr>
            <a:picLocks noChangeAspect="1"/>
          </p:cNvPicPr>
          <p:nvPr/>
        </p:nvPicPr>
        <p:blipFill>
          <a:blip r:embed="rId2"/>
          <a:stretch>
            <a:fillRect/>
          </a:stretch>
        </p:blipFill>
        <p:spPr>
          <a:xfrm>
            <a:off x="304800" y="2369532"/>
            <a:ext cx="4572000" cy="2760111"/>
          </a:xfrm>
          <a:prstGeom prst="rect">
            <a:avLst/>
          </a:prstGeom>
        </p:spPr>
      </p:pic>
      <p:sp>
        <p:nvSpPr>
          <p:cNvPr id="6" name="TextBox 5"/>
          <p:cNvSpPr txBox="1"/>
          <p:nvPr/>
        </p:nvSpPr>
        <p:spPr>
          <a:xfrm>
            <a:off x="5148064" y="2369532"/>
            <a:ext cx="3401893" cy="1569660"/>
          </a:xfrm>
          <a:prstGeom prst="rect">
            <a:avLst/>
          </a:prstGeom>
          <a:noFill/>
        </p:spPr>
        <p:txBody>
          <a:bodyPr wrap="none" rtlCol="0">
            <a:spAutoFit/>
          </a:bodyPr>
          <a:lstStyle/>
          <a:p>
            <a:r>
              <a:rPr lang="en-US" dirty="0" err="1" smtClean="0"/>
              <a:t>Jin</a:t>
            </a:r>
            <a:r>
              <a:rPr lang="en-US" dirty="0" smtClean="0"/>
              <a:t> </a:t>
            </a:r>
            <a:r>
              <a:rPr lang="en-US" dirty="0" err="1" smtClean="0"/>
              <a:t>Guang</a:t>
            </a:r>
            <a:r>
              <a:rPr lang="en-US" dirty="0" smtClean="0"/>
              <a:t> Zheng, PhD.</a:t>
            </a:r>
          </a:p>
          <a:p>
            <a:endParaRPr lang="en-US" dirty="0" smtClean="0"/>
          </a:p>
          <a:p>
            <a:r>
              <a:rPr lang="en-US" dirty="0" smtClean="0"/>
              <a:t>Chief Scientist</a:t>
            </a:r>
          </a:p>
          <a:p>
            <a:r>
              <a:rPr lang="en-US" dirty="0" err="1" smtClean="0"/>
              <a:t>memect.cn</a:t>
            </a:r>
            <a:endParaRPr lang="en-US" dirty="0"/>
          </a:p>
        </p:txBody>
      </p:sp>
    </p:spTree>
    <p:extLst>
      <p:ext uri="{BB962C8B-B14F-4D97-AF65-F5344CB8AC3E}">
        <p14:creationId xmlns:p14="http://schemas.microsoft.com/office/powerpoint/2010/main" val="30921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Exploring the Web of </a:t>
            </a:r>
            <a:r>
              <a:rPr lang="en-US" dirty="0" smtClean="0"/>
              <a:t>Data</a:t>
            </a:r>
            <a:endParaRPr lang="en-US" dirty="0"/>
          </a:p>
        </p:txBody>
      </p:sp>
      <p:sp>
        <p:nvSpPr>
          <p:cNvPr id="3" name="Content Placeholder 2"/>
          <p:cNvSpPr>
            <a:spLocks noGrp="1"/>
          </p:cNvSpPr>
          <p:nvPr>
            <p:ph idx="1"/>
          </p:nvPr>
        </p:nvSpPr>
        <p:spPr/>
        <p:txBody>
          <a:bodyPr/>
          <a:lstStyle/>
          <a:p>
            <a:r>
              <a:rPr lang="en-US" sz="2400" dirty="0" smtClean="0"/>
              <a:t>Vocabularies and ontologies are increasingly created and used</a:t>
            </a:r>
          </a:p>
          <a:p>
            <a:pPr lvl="1"/>
            <a:r>
              <a:rPr lang="en-US" sz="2000" dirty="0" smtClean="0"/>
              <a:t>Concept recognition, comparison and inter-linking will improve the quality of data integration</a:t>
            </a:r>
          </a:p>
          <a:p>
            <a:pPr lvl="1"/>
            <a:endParaRPr lang="en-US" sz="2000" dirty="0"/>
          </a:p>
          <a:p>
            <a:r>
              <a:rPr lang="en-US" sz="2400" dirty="0"/>
              <a:t>SEM+: </a:t>
            </a:r>
            <a:r>
              <a:rPr lang="en-US" sz="2400" dirty="0" smtClean="0"/>
              <a:t>a tool </a:t>
            </a:r>
            <a:r>
              <a:rPr lang="en-US" sz="2400" dirty="0"/>
              <a:t>for </a:t>
            </a:r>
            <a:r>
              <a:rPr lang="en-US" sz="2400" dirty="0" smtClean="0">
                <a:solidFill>
                  <a:srgbClr val="0070C0"/>
                </a:solidFill>
              </a:rPr>
              <a:t>concept </a:t>
            </a:r>
            <a:r>
              <a:rPr lang="en-US" sz="2400" dirty="0">
                <a:solidFill>
                  <a:srgbClr val="0070C0"/>
                </a:solidFill>
              </a:rPr>
              <a:t>mapping </a:t>
            </a:r>
            <a:endParaRPr lang="en-US" sz="2400" dirty="0" smtClean="0"/>
          </a:p>
          <a:p>
            <a:pPr lvl="1"/>
            <a:r>
              <a:rPr lang="en-US" sz="2000" dirty="0"/>
              <a:t>SEM: </a:t>
            </a:r>
            <a:r>
              <a:rPr lang="en-US" sz="2000" dirty="0">
                <a:solidFill>
                  <a:srgbClr val="0070C0"/>
                </a:solidFill>
              </a:rPr>
              <a:t>S</a:t>
            </a:r>
            <a:r>
              <a:rPr lang="en-US" sz="2000" dirty="0"/>
              <a:t>imilarity-based </a:t>
            </a:r>
            <a:r>
              <a:rPr lang="en-US" sz="2000" dirty="0">
                <a:solidFill>
                  <a:srgbClr val="0070C0"/>
                </a:solidFill>
              </a:rPr>
              <a:t>E</a:t>
            </a:r>
            <a:r>
              <a:rPr lang="en-US" sz="2000" dirty="0"/>
              <a:t>ntity </a:t>
            </a:r>
            <a:r>
              <a:rPr lang="en-US" sz="2000" dirty="0">
                <a:solidFill>
                  <a:srgbClr val="0070C0"/>
                </a:solidFill>
              </a:rPr>
              <a:t>M</a:t>
            </a:r>
            <a:r>
              <a:rPr lang="en-US" sz="2000" dirty="0"/>
              <a:t>atching</a:t>
            </a:r>
          </a:p>
          <a:p>
            <a:pPr lvl="1"/>
            <a:r>
              <a:rPr lang="en-US" sz="2000" dirty="0" smtClean="0"/>
              <a:t>Compute semantic </a:t>
            </a:r>
            <a:r>
              <a:rPr lang="en-US" sz="2000" dirty="0"/>
              <a:t>similarity between </a:t>
            </a:r>
            <a:r>
              <a:rPr lang="en-US" sz="2000" dirty="0" smtClean="0"/>
              <a:t>entitie</a:t>
            </a:r>
            <a:r>
              <a:rPr lang="en-US" sz="2000" dirty="0" smtClean="0"/>
              <a:t>s</a:t>
            </a:r>
            <a:endParaRPr lang="en-US" sz="2000" dirty="0" smtClean="0"/>
          </a:p>
          <a:p>
            <a:pPr lvl="1"/>
            <a:r>
              <a:rPr lang="en-US" sz="2000" dirty="0" smtClean="0"/>
              <a:t>Suggest possible linking </a:t>
            </a:r>
            <a:endParaRPr lang="en-US" sz="2000" dirty="0"/>
          </a:p>
        </p:txBody>
      </p:sp>
      <p:sp>
        <p:nvSpPr>
          <p:cNvPr id="4" name="Rectangle 3"/>
          <p:cNvSpPr>
            <a:spLocks noChangeArrowheads="1"/>
          </p:cNvSpPr>
          <p:nvPr/>
        </p:nvSpPr>
        <p:spPr bwMode="auto">
          <a:xfrm>
            <a:off x="5580112" y="5445224"/>
            <a:ext cx="2398391" cy="3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p>
            <a:r>
              <a:rPr lang="en-US" altLang="en-US" sz="1600" dirty="0" smtClean="0"/>
              <a:t>Zheng et al., 2015, </a:t>
            </a:r>
            <a:r>
              <a:rPr lang="en-US" altLang="en-US" sz="1600" i="1" dirty="0" err="1" smtClean="0"/>
              <a:t>ESIn</a:t>
            </a:r>
            <a:endParaRPr lang="en-US" altLang="en-US" sz="1600" i="1" dirty="0"/>
          </a:p>
        </p:txBody>
      </p:sp>
      <p:sp>
        <p:nvSpPr>
          <p:cNvPr id="5"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z="1600" smtClean="0">
                <a:solidFill>
                  <a:schemeClr val="tx1">
                    <a:lumMod val="95000"/>
                    <a:lumOff val="5000"/>
                  </a:schemeClr>
                </a:solidFill>
              </a:rPr>
              <a:pPr/>
              <a:t>3</a:t>
            </a:fld>
            <a:endParaRPr lang="en-US" sz="1600" dirty="0">
              <a:solidFill>
                <a:schemeClr val="tx1">
                  <a:lumMod val="95000"/>
                  <a:lumOff val="5000"/>
                </a:schemeClr>
              </a:solidFill>
            </a:endParaRPr>
          </a:p>
        </p:txBody>
      </p:sp>
    </p:spTree>
    <p:extLst>
      <p:ext uri="{BB962C8B-B14F-4D97-AF65-F5344CB8AC3E}">
        <p14:creationId xmlns:p14="http://schemas.microsoft.com/office/powerpoint/2010/main" val="504836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of Data</a:t>
            </a:r>
            <a:endParaRPr lang="en-US" dirty="0"/>
          </a:p>
        </p:txBody>
      </p:sp>
      <p:sp>
        <p:nvSpPr>
          <p:cNvPr id="4" name="Slide Number Placeholder 3"/>
          <p:cNvSpPr>
            <a:spLocks noGrp="1"/>
          </p:cNvSpPr>
          <p:nvPr>
            <p:ph type="sldNum" sz="quarter" idx="4294967295"/>
          </p:nvPr>
        </p:nvSpPr>
        <p:spPr>
          <a:xfrm>
            <a:off x="8534672" y="6356176"/>
            <a:ext cx="501824" cy="457200"/>
          </a:xfrm>
          <a:prstGeom prst="rect">
            <a:avLst/>
          </a:prstGeom>
        </p:spPr>
        <p:txBody>
          <a:bodyPr/>
          <a:lstStyle/>
          <a:p>
            <a:pPr>
              <a:defRPr/>
            </a:pPr>
            <a:fld id="{A1143ABA-5D6C-4B17-8DA7-BD9888AB37B4}" type="slidenum">
              <a:rPr lang="en-US" smtClean="0"/>
              <a:pPr>
                <a:defRPr/>
              </a:pPr>
              <a:t>4</a:t>
            </a:fld>
            <a:endParaRPr lang="en-US"/>
          </a:p>
        </p:txBody>
      </p:sp>
      <p:sp>
        <p:nvSpPr>
          <p:cNvPr id="5" name="Oval 4"/>
          <p:cNvSpPr/>
          <p:nvPr/>
        </p:nvSpPr>
        <p:spPr bwMode="auto">
          <a:xfrm>
            <a:off x="3505032" y="2009701"/>
            <a:ext cx="504056" cy="504056"/>
          </a:xfrm>
          <a:prstGeom prst="ellipse">
            <a:avLst/>
          </a:prstGeom>
          <a:solidFill>
            <a:srgbClr val="00B0F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 name="Rectangle 5"/>
          <p:cNvSpPr/>
          <p:nvPr/>
        </p:nvSpPr>
        <p:spPr bwMode="auto">
          <a:xfrm>
            <a:off x="2328431" y="1658824"/>
            <a:ext cx="216024" cy="216024"/>
          </a:xfrm>
          <a:prstGeom prst="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8" name="Straight Connector 7"/>
          <p:cNvCxnSpPr>
            <a:stCxn id="5" idx="1"/>
            <a:endCxn id="6" idx="3"/>
          </p:cNvCxnSpPr>
          <p:nvPr/>
        </p:nvCxnSpPr>
        <p:spPr bwMode="auto">
          <a:xfrm flipH="1" flipV="1">
            <a:off x="2544455" y="1766836"/>
            <a:ext cx="1034394" cy="316682"/>
          </a:xfrm>
          <a:prstGeom prst="line">
            <a:avLst/>
          </a:prstGeom>
          <a:solidFill>
            <a:schemeClr val="accent1"/>
          </a:solidFill>
          <a:ln w="28575" cap="flat" cmpd="sng" algn="ctr">
            <a:solidFill>
              <a:srgbClr val="00B050"/>
            </a:solidFill>
            <a:prstDash val="solid"/>
            <a:round/>
            <a:headEnd type="none" w="med" len="med"/>
            <a:tailEnd type="arrow" w="med" len="med"/>
          </a:ln>
          <a:effectLst/>
        </p:spPr>
      </p:cxnSp>
      <p:sp>
        <p:nvSpPr>
          <p:cNvPr id="9" name="Rectangle 8"/>
          <p:cNvSpPr/>
          <p:nvPr/>
        </p:nvSpPr>
        <p:spPr bwMode="auto">
          <a:xfrm>
            <a:off x="3238886" y="1461122"/>
            <a:ext cx="216024" cy="216024"/>
          </a:xfrm>
          <a:prstGeom prst="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 name="Rectangle 9"/>
          <p:cNvSpPr/>
          <p:nvPr/>
        </p:nvSpPr>
        <p:spPr bwMode="auto">
          <a:xfrm>
            <a:off x="2328431" y="2702511"/>
            <a:ext cx="216024" cy="216024"/>
          </a:xfrm>
          <a:prstGeom prst="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11" name="Straight Connector 10"/>
          <p:cNvCxnSpPr>
            <a:stCxn id="5" idx="0"/>
            <a:endCxn id="9" idx="2"/>
          </p:cNvCxnSpPr>
          <p:nvPr/>
        </p:nvCxnSpPr>
        <p:spPr bwMode="auto">
          <a:xfrm flipH="1" flipV="1">
            <a:off x="3346898" y="1677146"/>
            <a:ext cx="410162" cy="332555"/>
          </a:xfrm>
          <a:prstGeom prst="line">
            <a:avLst/>
          </a:prstGeom>
          <a:solidFill>
            <a:schemeClr val="accent1"/>
          </a:solidFill>
          <a:ln w="28575" cap="flat" cmpd="sng" algn="ctr">
            <a:solidFill>
              <a:srgbClr val="00B050"/>
            </a:solidFill>
            <a:prstDash val="solid"/>
            <a:round/>
            <a:headEnd type="none" w="med" len="med"/>
            <a:tailEnd type="arrow" w="med" len="med"/>
          </a:ln>
          <a:effectLst/>
        </p:spPr>
      </p:cxnSp>
      <p:cxnSp>
        <p:nvCxnSpPr>
          <p:cNvPr id="14" name="Straight Connector 13"/>
          <p:cNvCxnSpPr>
            <a:stCxn id="5" idx="3"/>
            <a:endCxn id="10" idx="3"/>
          </p:cNvCxnSpPr>
          <p:nvPr/>
        </p:nvCxnSpPr>
        <p:spPr bwMode="auto">
          <a:xfrm flipH="1">
            <a:off x="2544455" y="2439940"/>
            <a:ext cx="1034394" cy="370583"/>
          </a:xfrm>
          <a:prstGeom prst="line">
            <a:avLst/>
          </a:prstGeom>
          <a:solidFill>
            <a:schemeClr val="accent1"/>
          </a:solidFill>
          <a:ln w="28575" cap="flat" cmpd="sng" algn="ctr">
            <a:solidFill>
              <a:srgbClr val="00B050"/>
            </a:solidFill>
            <a:prstDash val="solid"/>
            <a:round/>
            <a:headEnd type="none" w="med" len="med"/>
            <a:tailEnd type="arrow" w="med" len="med"/>
          </a:ln>
          <a:effectLst/>
        </p:spPr>
      </p:cxnSp>
      <p:sp>
        <p:nvSpPr>
          <p:cNvPr id="19" name="Oval 18"/>
          <p:cNvSpPr/>
          <p:nvPr/>
        </p:nvSpPr>
        <p:spPr bwMode="auto">
          <a:xfrm>
            <a:off x="6732240" y="2272272"/>
            <a:ext cx="504056" cy="504056"/>
          </a:xfrm>
          <a:prstGeom prst="ellipse">
            <a:avLst/>
          </a:prstGeom>
          <a:solidFill>
            <a:srgbClr val="00B0F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 name="Oval 19"/>
          <p:cNvSpPr/>
          <p:nvPr/>
        </p:nvSpPr>
        <p:spPr bwMode="auto">
          <a:xfrm>
            <a:off x="4090795" y="4735501"/>
            <a:ext cx="504056" cy="504056"/>
          </a:xfrm>
          <a:prstGeom prst="ellipse">
            <a:avLst/>
          </a:prstGeom>
          <a:solidFill>
            <a:srgbClr val="00B0F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 name="Oval 20"/>
          <p:cNvSpPr/>
          <p:nvPr/>
        </p:nvSpPr>
        <p:spPr bwMode="auto">
          <a:xfrm>
            <a:off x="5679265" y="3814586"/>
            <a:ext cx="504056" cy="504056"/>
          </a:xfrm>
          <a:prstGeom prst="ellipse">
            <a:avLst/>
          </a:prstGeom>
          <a:solidFill>
            <a:srgbClr val="00B0F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 name="Oval 21"/>
          <p:cNvSpPr/>
          <p:nvPr/>
        </p:nvSpPr>
        <p:spPr bwMode="auto">
          <a:xfrm>
            <a:off x="7559588" y="3236443"/>
            <a:ext cx="504056" cy="504056"/>
          </a:xfrm>
          <a:prstGeom prst="ellipse">
            <a:avLst/>
          </a:prstGeom>
          <a:solidFill>
            <a:srgbClr val="00B0F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 name="Rectangle 22"/>
          <p:cNvSpPr/>
          <p:nvPr/>
        </p:nvSpPr>
        <p:spPr bwMode="auto">
          <a:xfrm>
            <a:off x="2090277" y="2151224"/>
            <a:ext cx="216024" cy="216024"/>
          </a:xfrm>
          <a:prstGeom prst="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24" name="Straight Connector 23"/>
          <p:cNvCxnSpPr>
            <a:stCxn id="5" idx="2"/>
            <a:endCxn id="23" idx="3"/>
          </p:cNvCxnSpPr>
          <p:nvPr/>
        </p:nvCxnSpPr>
        <p:spPr bwMode="auto">
          <a:xfrm flipH="1" flipV="1">
            <a:off x="2306301" y="2259236"/>
            <a:ext cx="1198731" cy="2493"/>
          </a:xfrm>
          <a:prstGeom prst="line">
            <a:avLst/>
          </a:prstGeom>
          <a:solidFill>
            <a:schemeClr val="accent1"/>
          </a:solidFill>
          <a:ln w="28575" cap="flat" cmpd="sng" algn="ctr">
            <a:solidFill>
              <a:srgbClr val="00B050"/>
            </a:solidFill>
            <a:prstDash val="solid"/>
            <a:round/>
            <a:headEnd type="none" w="med" len="med"/>
            <a:tailEnd type="arrow" w="med" len="med"/>
          </a:ln>
          <a:effectLst/>
        </p:spPr>
      </p:cxnSp>
      <p:cxnSp>
        <p:nvCxnSpPr>
          <p:cNvPr id="28" name="Straight Connector 27"/>
          <p:cNvCxnSpPr>
            <a:stCxn id="5" idx="6"/>
            <a:endCxn id="19" idx="2"/>
          </p:cNvCxnSpPr>
          <p:nvPr/>
        </p:nvCxnSpPr>
        <p:spPr bwMode="auto">
          <a:xfrm>
            <a:off x="4009088" y="2261729"/>
            <a:ext cx="2723152" cy="262571"/>
          </a:xfrm>
          <a:prstGeom prst="line">
            <a:avLst/>
          </a:prstGeom>
          <a:solidFill>
            <a:schemeClr val="accent1"/>
          </a:solidFill>
          <a:ln w="28575" cap="flat" cmpd="sng" algn="ctr">
            <a:solidFill>
              <a:srgbClr val="FF0000"/>
            </a:solidFill>
            <a:prstDash val="solid"/>
            <a:round/>
            <a:headEnd type="none" w="med" len="med"/>
            <a:tailEnd type="arrow" w="med" len="med"/>
          </a:ln>
          <a:effectLst/>
        </p:spPr>
      </p:cxnSp>
      <p:sp>
        <p:nvSpPr>
          <p:cNvPr id="32" name="Rectangle 31"/>
          <p:cNvSpPr/>
          <p:nvPr/>
        </p:nvSpPr>
        <p:spPr bwMode="auto">
          <a:xfrm>
            <a:off x="6366073" y="1627357"/>
            <a:ext cx="216024" cy="216024"/>
          </a:xfrm>
          <a:prstGeom prst="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33" name="Straight Connector 32"/>
          <p:cNvCxnSpPr>
            <a:stCxn id="19" idx="1"/>
            <a:endCxn id="32" idx="2"/>
          </p:cNvCxnSpPr>
          <p:nvPr/>
        </p:nvCxnSpPr>
        <p:spPr bwMode="auto">
          <a:xfrm flipH="1" flipV="1">
            <a:off x="6474085" y="1843381"/>
            <a:ext cx="331972" cy="502708"/>
          </a:xfrm>
          <a:prstGeom prst="line">
            <a:avLst/>
          </a:prstGeom>
          <a:solidFill>
            <a:schemeClr val="accent1"/>
          </a:solidFill>
          <a:ln w="28575" cap="flat" cmpd="sng" algn="ctr">
            <a:solidFill>
              <a:srgbClr val="00B050"/>
            </a:solidFill>
            <a:prstDash val="solid"/>
            <a:round/>
            <a:headEnd type="none" w="med" len="med"/>
            <a:tailEnd type="arrow" w="med" len="med"/>
          </a:ln>
          <a:effectLst/>
        </p:spPr>
      </p:cxnSp>
      <p:sp>
        <p:nvSpPr>
          <p:cNvPr id="34" name="Rectangle 33"/>
          <p:cNvSpPr/>
          <p:nvPr/>
        </p:nvSpPr>
        <p:spPr bwMode="auto">
          <a:xfrm>
            <a:off x="6876256" y="1485094"/>
            <a:ext cx="216024" cy="216024"/>
          </a:xfrm>
          <a:prstGeom prst="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5" name="Rectangle 34"/>
          <p:cNvSpPr/>
          <p:nvPr/>
        </p:nvSpPr>
        <p:spPr bwMode="auto">
          <a:xfrm>
            <a:off x="7337935" y="1625161"/>
            <a:ext cx="216024" cy="216024"/>
          </a:xfrm>
          <a:prstGeom prst="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36" name="Straight Connector 35"/>
          <p:cNvCxnSpPr>
            <a:stCxn id="19" idx="0"/>
            <a:endCxn id="34" idx="2"/>
          </p:cNvCxnSpPr>
          <p:nvPr/>
        </p:nvCxnSpPr>
        <p:spPr bwMode="auto">
          <a:xfrm flipV="1">
            <a:off x="6984268" y="1701118"/>
            <a:ext cx="0" cy="571154"/>
          </a:xfrm>
          <a:prstGeom prst="line">
            <a:avLst/>
          </a:prstGeom>
          <a:solidFill>
            <a:schemeClr val="accent1"/>
          </a:solidFill>
          <a:ln w="28575" cap="flat" cmpd="sng" algn="ctr">
            <a:solidFill>
              <a:srgbClr val="00B050"/>
            </a:solidFill>
            <a:prstDash val="solid"/>
            <a:round/>
            <a:headEnd type="none" w="med" len="med"/>
            <a:tailEnd type="arrow" w="med" len="med"/>
          </a:ln>
          <a:effectLst/>
        </p:spPr>
      </p:cxnSp>
      <p:cxnSp>
        <p:nvCxnSpPr>
          <p:cNvPr id="37" name="Straight Connector 36"/>
          <p:cNvCxnSpPr>
            <a:stCxn id="19" idx="7"/>
            <a:endCxn id="35" idx="2"/>
          </p:cNvCxnSpPr>
          <p:nvPr/>
        </p:nvCxnSpPr>
        <p:spPr bwMode="auto">
          <a:xfrm flipV="1">
            <a:off x="7162479" y="1841185"/>
            <a:ext cx="283468" cy="504904"/>
          </a:xfrm>
          <a:prstGeom prst="line">
            <a:avLst/>
          </a:prstGeom>
          <a:solidFill>
            <a:schemeClr val="accent1"/>
          </a:solidFill>
          <a:ln w="28575" cap="flat" cmpd="sng" algn="ctr">
            <a:solidFill>
              <a:srgbClr val="00B050"/>
            </a:solidFill>
            <a:prstDash val="solid"/>
            <a:round/>
            <a:headEnd type="none" w="med" len="med"/>
            <a:tailEnd type="arrow" w="med" len="med"/>
          </a:ln>
          <a:effectLst/>
        </p:spPr>
      </p:cxnSp>
      <p:cxnSp>
        <p:nvCxnSpPr>
          <p:cNvPr id="48" name="Straight Connector 47"/>
          <p:cNvCxnSpPr>
            <a:stCxn id="5" idx="4"/>
            <a:endCxn id="20" idx="1"/>
          </p:cNvCxnSpPr>
          <p:nvPr/>
        </p:nvCxnSpPr>
        <p:spPr bwMode="auto">
          <a:xfrm>
            <a:off x="3757060" y="2513757"/>
            <a:ext cx="407552" cy="2295561"/>
          </a:xfrm>
          <a:prstGeom prst="line">
            <a:avLst/>
          </a:prstGeom>
          <a:solidFill>
            <a:schemeClr val="accent1"/>
          </a:solidFill>
          <a:ln w="28575" cap="flat" cmpd="sng" algn="ctr">
            <a:solidFill>
              <a:srgbClr val="FF0000"/>
            </a:solidFill>
            <a:prstDash val="solid"/>
            <a:round/>
            <a:headEnd type="none" w="med" len="med"/>
            <a:tailEnd type="arrow" w="med" len="med"/>
          </a:ln>
          <a:effectLst/>
        </p:spPr>
      </p:cxnSp>
      <p:cxnSp>
        <p:nvCxnSpPr>
          <p:cNvPr id="51" name="Straight Connector 50"/>
          <p:cNvCxnSpPr>
            <a:stCxn id="21" idx="2"/>
            <a:endCxn id="20" idx="6"/>
          </p:cNvCxnSpPr>
          <p:nvPr/>
        </p:nvCxnSpPr>
        <p:spPr bwMode="auto">
          <a:xfrm flipH="1">
            <a:off x="4594851" y="4066614"/>
            <a:ext cx="1084414" cy="920915"/>
          </a:xfrm>
          <a:prstGeom prst="line">
            <a:avLst/>
          </a:prstGeom>
          <a:solidFill>
            <a:schemeClr val="accent1"/>
          </a:solidFill>
          <a:ln w="28575" cap="flat" cmpd="sng" algn="ctr">
            <a:solidFill>
              <a:srgbClr val="FF0000"/>
            </a:solidFill>
            <a:prstDash val="solid"/>
            <a:round/>
            <a:headEnd type="none" w="med" len="med"/>
            <a:tailEnd type="arrow" w="med" len="med"/>
          </a:ln>
          <a:effectLst/>
        </p:spPr>
      </p:cxnSp>
      <p:cxnSp>
        <p:nvCxnSpPr>
          <p:cNvPr id="54" name="Straight Connector 53"/>
          <p:cNvCxnSpPr>
            <a:stCxn id="21" idx="1"/>
            <a:endCxn id="5" idx="5"/>
          </p:cNvCxnSpPr>
          <p:nvPr/>
        </p:nvCxnSpPr>
        <p:spPr bwMode="auto">
          <a:xfrm flipH="1" flipV="1">
            <a:off x="3935271" y="2439940"/>
            <a:ext cx="1817811" cy="1448463"/>
          </a:xfrm>
          <a:prstGeom prst="line">
            <a:avLst/>
          </a:prstGeom>
          <a:solidFill>
            <a:schemeClr val="accent1"/>
          </a:solidFill>
          <a:ln w="28575" cap="flat" cmpd="sng" algn="ctr">
            <a:solidFill>
              <a:srgbClr val="FF0000"/>
            </a:solidFill>
            <a:prstDash val="solid"/>
            <a:round/>
            <a:headEnd type="none" w="med" len="med"/>
            <a:tailEnd type="arrow" w="med" len="med"/>
          </a:ln>
          <a:effectLst/>
        </p:spPr>
      </p:cxnSp>
      <p:cxnSp>
        <p:nvCxnSpPr>
          <p:cNvPr id="57" name="Straight Connector 56"/>
          <p:cNvCxnSpPr>
            <a:stCxn id="21" idx="0"/>
            <a:endCxn id="19" idx="4"/>
          </p:cNvCxnSpPr>
          <p:nvPr/>
        </p:nvCxnSpPr>
        <p:spPr bwMode="auto">
          <a:xfrm flipV="1">
            <a:off x="5931293" y="2776328"/>
            <a:ext cx="1052975" cy="1038258"/>
          </a:xfrm>
          <a:prstGeom prst="line">
            <a:avLst/>
          </a:prstGeom>
          <a:solidFill>
            <a:schemeClr val="accent1"/>
          </a:solidFill>
          <a:ln w="28575" cap="flat" cmpd="sng" algn="ctr">
            <a:solidFill>
              <a:srgbClr val="FF0000"/>
            </a:solidFill>
            <a:prstDash val="solid"/>
            <a:round/>
            <a:headEnd type="none" w="med" len="med"/>
            <a:tailEnd type="arrow" w="med" len="med"/>
          </a:ln>
          <a:effectLst/>
        </p:spPr>
      </p:cxnSp>
      <p:cxnSp>
        <p:nvCxnSpPr>
          <p:cNvPr id="60" name="Straight Connector 59"/>
          <p:cNvCxnSpPr>
            <a:stCxn id="22" idx="0"/>
            <a:endCxn id="19" idx="5"/>
          </p:cNvCxnSpPr>
          <p:nvPr/>
        </p:nvCxnSpPr>
        <p:spPr bwMode="auto">
          <a:xfrm flipH="1" flipV="1">
            <a:off x="7162479" y="2702511"/>
            <a:ext cx="649137" cy="533932"/>
          </a:xfrm>
          <a:prstGeom prst="line">
            <a:avLst/>
          </a:prstGeom>
          <a:solidFill>
            <a:schemeClr val="accent1"/>
          </a:solidFill>
          <a:ln w="28575" cap="flat" cmpd="sng" algn="ctr">
            <a:solidFill>
              <a:srgbClr val="FF0000"/>
            </a:solidFill>
            <a:prstDash val="solid"/>
            <a:round/>
            <a:headEnd type="none" w="med" len="med"/>
            <a:tailEnd type="arrow" w="med" len="med"/>
          </a:ln>
          <a:effectLst/>
        </p:spPr>
      </p:cxnSp>
      <p:sp>
        <p:nvSpPr>
          <p:cNvPr id="64" name="Rectangle 63"/>
          <p:cNvSpPr/>
          <p:nvPr/>
        </p:nvSpPr>
        <p:spPr bwMode="auto">
          <a:xfrm>
            <a:off x="8273401" y="2946332"/>
            <a:ext cx="216024" cy="216024"/>
          </a:xfrm>
          <a:prstGeom prst="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65" name="Straight Connector 64"/>
          <p:cNvCxnSpPr>
            <a:stCxn id="22" idx="7"/>
            <a:endCxn id="64" idx="1"/>
          </p:cNvCxnSpPr>
          <p:nvPr/>
        </p:nvCxnSpPr>
        <p:spPr bwMode="auto">
          <a:xfrm flipV="1">
            <a:off x="7989827" y="3054344"/>
            <a:ext cx="283574" cy="255916"/>
          </a:xfrm>
          <a:prstGeom prst="line">
            <a:avLst/>
          </a:prstGeom>
          <a:solidFill>
            <a:schemeClr val="accent1"/>
          </a:solidFill>
          <a:ln w="28575" cap="flat" cmpd="sng" algn="ctr">
            <a:solidFill>
              <a:srgbClr val="00B050"/>
            </a:solidFill>
            <a:prstDash val="solid"/>
            <a:round/>
            <a:headEnd type="none" w="med" len="med"/>
            <a:tailEnd type="arrow" w="med" len="med"/>
          </a:ln>
          <a:effectLst/>
        </p:spPr>
      </p:cxnSp>
      <p:sp>
        <p:nvSpPr>
          <p:cNvPr id="66" name="Rectangle 65"/>
          <p:cNvSpPr/>
          <p:nvPr/>
        </p:nvSpPr>
        <p:spPr bwMode="auto">
          <a:xfrm>
            <a:off x="8488608" y="3380459"/>
            <a:ext cx="216024" cy="216024"/>
          </a:xfrm>
          <a:prstGeom prst="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7" name="Rectangle 66"/>
          <p:cNvSpPr/>
          <p:nvPr/>
        </p:nvSpPr>
        <p:spPr bwMode="auto">
          <a:xfrm>
            <a:off x="8270716" y="3814586"/>
            <a:ext cx="216024" cy="216024"/>
          </a:xfrm>
          <a:prstGeom prst="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68" name="Straight Connector 67"/>
          <p:cNvCxnSpPr>
            <a:stCxn id="22" idx="6"/>
            <a:endCxn id="66" idx="1"/>
          </p:cNvCxnSpPr>
          <p:nvPr/>
        </p:nvCxnSpPr>
        <p:spPr bwMode="auto">
          <a:xfrm>
            <a:off x="8063644" y="3488471"/>
            <a:ext cx="424964" cy="0"/>
          </a:xfrm>
          <a:prstGeom prst="line">
            <a:avLst/>
          </a:prstGeom>
          <a:solidFill>
            <a:schemeClr val="accent1"/>
          </a:solidFill>
          <a:ln w="28575" cap="flat" cmpd="sng" algn="ctr">
            <a:solidFill>
              <a:srgbClr val="00B050"/>
            </a:solidFill>
            <a:prstDash val="solid"/>
            <a:round/>
            <a:headEnd type="none" w="med" len="med"/>
            <a:tailEnd type="arrow" w="med" len="med"/>
          </a:ln>
          <a:effectLst/>
        </p:spPr>
      </p:cxnSp>
      <p:cxnSp>
        <p:nvCxnSpPr>
          <p:cNvPr id="69" name="Straight Connector 68"/>
          <p:cNvCxnSpPr>
            <a:stCxn id="22" idx="5"/>
            <a:endCxn id="67" idx="1"/>
          </p:cNvCxnSpPr>
          <p:nvPr/>
        </p:nvCxnSpPr>
        <p:spPr bwMode="auto">
          <a:xfrm>
            <a:off x="7989827" y="3666682"/>
            <a:ext cx="280889" cy="255916"/>
          </a:xfrm>
          <a:prstGeom prst="line">
            <a:avLst/>
          </a:prstGeom>
          <a:solidFill>
            <a:schemeClr val="accent1"/>
          </a:solidFill>
          <a:ln w="28575" cap="flat" cmpd="sng" algn="ctr">
            <a:solidFill>
              <a:srgbClr val="00B050"/>
            </a:solidFill>
            <a:prstDash val="solid"/>
            <a:round/>
            <a:headEnd type="none" w="med" len="med"/>
            <a:tailEnd type="arrow" w="med" len="med"/>
          </a:ln>
          <a:effectLst/>
        </p:spPr>
      </p:cxnSp>
      <p:sp>
        <p:nvSpPr>
          <p:cNvPr id="198" name="Rectangle 197"/>
          <p:cNvSpPr/>
          <p:nvPr/>
        </p:nvSpPr>
        <p:spPr bwMode="auto">
          <a:xfrm>
            <a:off x="4707379" y="5356117"/>
            <a:ext cx="216024" cy="216024"/>
          </a:xfrm>
          <a:prstGeom prst="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9" name="Rectangle 198"/>
          <p:cNvSpPr/>
          <p:nvPr/>
        </p:nvSpPr>
        <p:spPr bwMode="auto">
          <a:xfrm>
            <a:off x="4234811" y="5688702"/>
            <a:ext cx="216024" cy="216024"/>
          </a:xfrm>
          <a:prstGeom prst="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200" name="Straight Connector 199"/>
          <p:cNvCxnSpPr>
            <a:stCxn id="20" idx="5"/>
            <a:endCxn id="198" idx="0"/>
          </p:cNvCxnSpPr>
          <p:nvPr/>
        </p:nvCxnSpPr>
        <p:spPr bwMode="auto">
          <a:xfrm>
            <a:off x="4521034" y="5165740"/>
            <a:ext cx="294357" cy="190377"/>
          </a:xfrm>
          <a:prstGeom prst="line">
            <a:avLst/>
          </a:prstGeom>
          <a:solidFill>
            <a:schemeClr val="accent1"/>
          </a:solidFill>
          <a:ln w="28575" cap="flat" cmpd="sng" algn="ctr">
            <a:solidFill>
              <a:srgbClr val="00B050"/>
            </a:solidFill>
            <a:prstDash val="solid"/>
            <a:round/>
            <a:headEnd type="none" w="med" len="med"/>
            <a:tailEnd type="arrow" w="med" len="med"/>
          </a:ln>
          <a:effectLst/>
        </p:spPr>
      </p:cxnSp>
      <p:cxnSp>
        <p:nvCxnSpPr>
          <p:cNvPr id="201" name="Straight Connector 200"/>
          <p:cNvCxnSpPr>
            <a:stCxn id="20" idx="4"/>
            <a:endCxn id="199" idx="0"/>
          </p:cNvCxnSpPr>
          <p:nvPr/>
        </p:nvCxnSpPr>
        <p:spPr bwMode="auto">
          <a:xfrm>
            <a:off x="4342823" y="5239557"/>
            <a:ext cx="0" cy="449145"/>
          </a:xfrm>
          <a:prstGeom prst="line">
            <a:avLst/>
          </a:prstGeom>
          <a:solidFill>
            <a:schemeClr val="accent1"/>
          </a:solidFill>
          <a:ln w="28575" cap="flat" cmpd="sng" algn="ctr">
            <a:solidFill>
              <a:srgbClr val="00B050"/>
            </a:solidFill>
            <a:prstDash val="solid"/>
            <a:round/>
            <a:headEnd type="none" w="med" len="med"/>
            <a:tailEnd type="arrow" w="med" len="med"/>
          </a:ln>
          <a:effectLst/>
        </p:spPr>
      </p:cxnSp>
      <p:sp>
        <p:nvSpPr>
          <p:cNvPr id="210" name="Rectangle 209"/>
          <p:cNvSpPr/>
          <p:nvPr/>
        </p:nvSpPr>
        <p:spPr bwMode="auto">
          <a:xfrm>
            <a:off x="5827015" y="4617031"/>
            <a:ext cx="216024" cy="216024"/>
          </a:xfrm>
          <a:prstGeom prst="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216" name="Straight Connector 215"/>
          <p:cNvCxnSpPr>
            <a:stCxn id="21" idx="4"/>
            <a:endCxn id="210" idx="0"/>
          </p:cNvCxnSpPr>
          <p:nvPr/>
        </p:nvCxnSpPr>
        <p:spPr bwMode="auto">
          <a:xfrm>
            <a:off x="5931293" y="4318642"/>
            <a:ext cx="3734" cy="298389"/>
          </a:xfrm>
          <a:prstGeom prst="line">
            <a:avLst/>
          </a:prstGeom>
          <a:solidFill>
            <a:schemeClr val="accent1"/>
          </a:solidFill>
          <a:ln w="28575" cap="flat" cmpd="sng" algn="ctr">
            <a:solidFill>
              <a:srgbClr val="00B050"/>
            </a:solidFill>
            <a:prstDash val="solid"/>
            <a:round/>
            <a:headEnd type="none" w="med" len="med"/>
            <a:tailEnd type="arrow" w="med" len="med"/>
          </a:ln>
          <a:effectLst/>
        </p:spPr>
      </p:cxnSp>
      <p:sp>
        <p:nvSpPr>
          <p:cNvPr id="219" name="Rectangle 218"/>
          <p:cNvSpPr/>
          <p:nvPr/>
        </p:nvSpPr>
        <p:spPr>
          <a:xfrm>
            <a:off x="168386" y="4077072"/>
            <a:ext cx="3434340" cy="2308324"/>
          </a:xfrm>
          <a:prstGeom prst="rect">
            <a:avLst/>
          </a:prstGeom>
          <a:solidFill>
            <a:schemeClr val="bg1">
              <a:lumMod val="85000"/>
            </a:schemeClr>
          </a:solidFill>
        </p:spPr>
        <p:txBody>
          <a:bodyPr wrap="square">
            <a:spAutoFit/>
          </a:bodyPr>
          <a:lstStyle/>
          <a:p>
            <a:r>
              <a:rPr lang="en-US" dirty="0" smtClean="0"/>
              <a:t>Graph Pattern</a:t>
            </a:r>
          </a:p>
          <a:p>
            <a:pPr marL="342900" indent="-342900">
              <a:buFont typeface="Arial" charset="0"/>
              <a:buChar char="•"/>
            </a:pPr>
            <a:r>
              <a:rPr lang="en-US" sz="2000" dirty="0" smtClean="0">
                <a:solidFill>
                  <a:srgbClr val="00B050"/>
                </a:solidFill>
              </a:rPr>
              <a:t>Datatype </a:t>
            </a:r>
            <a:r>
              <a:rPr lang="en-US" sz="2000" dirty="0">
                <a:solidFill>
                  <a:srgbClr val="00B050"/>
                </a:solidFill>
              </a:rPr>
              <a:t>P</a:t>
            </a:r>
            <a:r>
              <a:rPr lang="en-US" sz="2000" dirty="0" smtClean="0">
                <a:solidFill>
                  <a:srgbClr val="00B050"/>
                </a:solidFill>
              </a:rPr>
              <a:t>roperty</a:t>
            </a:r>
            <a:r>
              <a:rPr lang="en-US" sz="2000" dirty="0" smtClean="0">
                <a:solidFill>
                  <a:srgbClr val="000000"/>
                </a:solidFill>
              </a:rPr>
              <a:t>: </a:t>
            </a:r>
            <a:r>
              <a:rPr lang="en-US" sz="2000" dirty="0" smtClean="0">
                <a:solidFill>
                  <a:srgbClr val="000000"/>
                </a:solidFill>
              </a:rPr>
              <a:t>properties </a:t>
            </a:r>
            <a:r>
              <a:rPr lang="en-US" sz="2000" dirty="0">
                <a:solidFill>
                  <a:srgbClr val="000000"/>
                </a:solidFill>
              </a:rPr>
              <a:t>for which the value is a data </a:t>
            </a:r>
            <a:r>
              <a:rPr lang="en-US" sz="2000" dirty="0" smtClean="0">
                <a:solidFill>
                  <a:srgbClr val="000000"/>
                </a:solidFill>
              </a:rPr>
              <a:t>literal</a:t>
            </a:r>
            <a:endParaRPr lang="en-US" sz="2000" dirty="0" smtClean="0">
              <a:solidFill>
                <a:srgbClr val="000000"/>
              </a:solidFill>
            </a:endParaRPr>
          </a:p>
          <a:p>
            <a:pPr marL="342900" indent="-342900">
              <a:buFont typeface="Arial" charset="0"/>
              <a:buChar char="•"/>
            </a:pPr>
            <a:r>
              <a:rPr lang="en-US" sz="2000" dirty="0">
                <a:solidFill>
                  <a:srgbClr val="FF0000"/>
                </a:solidFill>
              </a:rPr>
              <a:t>O</a:t>
            </a:r>
            <a:r>
              <a:rPr lang="en-US" sz="2000" dirty="0" smtClean="0">
                <a:solidFill>
                  <a:srgbClr val="FF0000"/>
                </a:solidFill>
              </a:rPr>
              <a:t>bject </a:t>
            </a:r>
            <a:r>
              <a:rPr lang="en-US" sz="2000" dirty="0">
                <a:solidFill>
                  <a:srgbClr val="FF0000"/>
                </a:solidFill>
              </a:rPr>
              <a:t>P</a:t>
            </a:r>
            <a:r>
              <a:rPr lang="en-US" sz="2000" dirty="0" smtClean="0">
                <a:solidFill>
                  <a:srgbClr val="FF0000"/>
                </a:solidFill>
              </a:rPr>
              <a:t>roperty</a:t>
            </a:r>
            <a:r>
              <a:rPr lang="en-US" sz="2000" dirty="0" smtClean="0">
                <a:solidFill>
                  <a:srgbClr val="000000"/>
                </a:solidFill>
              </a:rPr>
              <a:t>: </a:t>
            </a:r>
            <a:r>
              <a:rPr lang="en-US" sz="2000" dirty="0" smtClean="0">
                <a:solidFill>
                  <a:srgbClr val="000000"/>
                </a:solidFill>
              </a:rPr>
              <a:t>properties </a:t>
            </a:r>
            <a:r>
              <a:rPr lang="en-US" sz="2000" dirty="0">
                <a:solidFill>
                  <a:srgbClr val="000000"/>
                </a:solidFill>
              </a:rPr>
              <a:t>for which the value is an </a:t>
            </a:r>
            <a:r>
              <a:rPr lang="en-US" sz="2000" dirty="0" smtClean="0">
                <a:solidFill>
                  <a:srgbClr val="000000"/>
                </a:solidFill>
              </a:rPr>
              <a:t>entity</a:t>
            </a:r>
            <a:endParaRPr lang="en-US" sz="2000" dirty="0"/>
          </a:p>
        </p:txBody>
      </p:sp>
      <p:sp>
        <p:nvSpPr>
          <p:cNvPr id="101" name="Oval 100"/>
          <p:cNvSpPr/>
          <p:nvPr/>
        </p:nvSpPr>
        <p:spPr bwMode="auto">
          <a:xfrm>
            <a:off x="7445947" y="4913712"/>
            <a:ext cx="504056" cy="504056"/>
          </a:xfrm>
          <a:prstGeom prst="ellipse">
            <a:avLst/>
          </a:prstGeom>
          <a:solidFill>
            <a:srgbClr val="00B0F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102" name="Straight Connector 101"/>
          <p:cNvCxnSpPr>
            <a:stCxn id="101" idx="0"/>
            <a:endCxn id="22" idx="4"/>
          </p:cNvCxnSpPr>
          <p:nvPr/>
        </p:nvCxnSpPr>
        <p:spPr bwMode="auto">
          <a:xfrm flipV="1">
            <a:off x="7697975" y="3740499"/>
            <a:ext cx="113641" cy="1173213"/>
          </a:xfrm>
          <a:prstGeom prst="line">
            <a:avLst/>
          </a:prstGeom>
          <a:solidFill>
            <a:schemeClr val="accent1"/>
          </a:solidFill>
          <a:ln w="28575" cap="flat" cmpd="sng" algn="ctr">
            <a:solidFill>
              <a:srgbClr val="FF0000"/>
            </a:solidFill>
            <a:prstDash val="solid"/>
            <a:round/>
            <a:headEnd type="none" w="med" len="med"/>
            <a:tailEnd type="arrow" w="med" len="med"/>
          </a:ln>
          <a:effectLst/>
        </p:spPr>
      </p:cxnSp>
      <p:cxnSp>
        <p:nvCxnSpPr>
          <p:cNvPr id="105" name="Straight Connector 104"/>
          <p:cNvCxnSpPr>
            <a:stCxn id="101" idx="1"/>
            <a:endCxn id="21" idx="5"/>
          </p:cNvCxnSpPr>
          <p:nvPr/>
        </p:nvCxnSpPr>
        <p:spPr bwMode="auto">
          <a:xfrm flipH="1" flipV="1">
            <a:off x="6109504" y="4244825"/>
            <a:ext cx="1410260" cy="742704"/>
          </a:xfrm>
          <a:prstGeom prst="line">
            <a:avLst/>
          </a:prstGeom>
          <a:solidFill>
            <a:schemeClr val="accent1"/>
          </a:solidFill>
          <a:ln w="28575" cap="flat" cmpd="sng" algn="ctr">
            <a:solidFill>
              <a:srgbClr val="FF0000"/>
            </a:solidFill>
            <a:prstDash val="solid"/>
            <a:round/>
            <a:headEnd type="none" w="med" len="med"/>
            <a:tailEnd type="arrow" w="med" len="med"/>
          </a:ln>
          <a:effectLst/>
        </p:spPr>
      </p:cxnSp>
      <p:sp>
        <p:nvSpPr>
          <p:cNvPr id="108" name="Rectangle 107"/>
          <p:cNvSpPr/>
          <p:nvPr/>
        </p:nvSpPr>
        <p:spPr bwMode="auto">
          <a:xfrm>
            <a:off x="7881815" y="5628534"/>
            <a:ext cx="216024" cy="216024"/>
          </a:xfrm>
          <a:prstGeom prst="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9" name="Rectangle 108"/>
          <p:cNvSpPr/>
          <p:nvPr/>
        </p:nvSpPr>
        <p:spPr bwMode="auto">
          <a:xfrm>
            <a:off x="7349264" y="5628534"/>
            <a:ext cx="216024" cy="216024"/>
          </a:xfrm>
          <a:prstGeom prst="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114" name="Straight Connector 113"/>
          <p:cNvCxnSpPr>
            <a:stCxn id="101" idx="3"/>
            <a:endCxn id="109" idx="0"/>
          </p:cNvCxnSpPr>
          <p:nvPr/>
        </p:nvCxnSpPr>
        <p:spPr bwMode="auto">
          <a:xfrm flipH="1">
            <a:off x="7457276" y="5343951"/>
            <a:ext cx="62488" cy="284583"/>
          </a:xfrm>
          <a:prstGeom prst="line">
            <a:avLst/>
          </a:prstGeom>
          <a:solidFill>
            <a:schemeClr val="accent1"/>
          </a:solidFill>
          <a:ln w="28575" cap="flat" cmpd="sng" algn="ctr">
            <a:solidFill>
              <a:srgbClr val="00B050"/>
            </a:solidFill>
            <a:prstDash val="solid"/>
            <a:round/>
            <a:headEnd type="none" w="med" len="med"/>
            <a:tailEnd type="arrow" w="med" len="med"/>
          </a:ln>
          <a:effectLst/>
        </p:spPr>
      </p:cxnSp>
      <p:cxnSp>
        <p:nvCxnSpPr>
          <p:cNvPr id="115" name="Straight Connector 114"/>
          <p:cNvCxnSpPr>
            <a:stCxn id="101" idx="5"/>
            <a:endCxn id="108" idx="0"/>
          </p:cNvCxnSpPr>
          <p:nvPr/>
        </p:nvCxnSpPr>
        <p:spPr bwMode="auto">
          <a:xfrm>
            <a:off x="7876186" y="5343951"/>
            <a:ext cx="113641" cy="284583"/>
          </a:xfrm>
          <a:prstGeom prst="line">
            <a:avLst/>
          </a:prstGeom>
          <a:solidFill>
            <a:schemeClr val="accent1"/>
          </a:solidFill>
          <a:ln w="28575" cap="flat" cmpd="sng" algn="ctr">
            <a:solidFill>
              <a:srgbClr val="00B050"/>
            </a:solidFill>
            <a:prstDash val="solid"/>
            <a:round/>
            <a:headEnd type="none" w="med" len="med"/>
            <a:tailEnd type="arrow" w="med" len="med"/>
          </a:ln>
          <a:effectLst/>
        </p:spPr>
      </p:cxnSp>
      <p:sp>
        <p:nvSpPr>
          <p:cNvPr id="167" name="Oval 166"/>
          <p:cNvSpPr/>
          <p:nvPr/>
        </p:nvSpPr>
        <p:spPr bwMode="auto">
          <a:xfrm>
            <a:off x="5938311" y="5544686"/>
            <a:ext cx="504056" cy="504056"/>
          </a:xfrm>
          <a:prstGeom prst="ellipse">
            <a:avLst/>
          </a:prstGeom>
          <a:solidFill>
            <a:srgbClr val="00B0F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168" name="Straight Connector 167"/>
          <p:cNvCxnSpPr>
            <a:stCxn id="101" idx="2"/>
            <a:endCxn id="167" idx="7"/>
          </p:cNvCxnSpPr>
          <p:nvPr/>
        </p:nvCxnSpPr>
        <p:spPr bwMode="auto">
          <a:xfrm flipH="1">
            <a:off x="6368550" y="5165740"/>
            <a:ext cx="1077397" cy="452763"/>
          </a:xfrm>
          <a:prstGeom prst="line">
            <a:avLst/>
          </a:prstGeom>
          <a:solidFill>
            <a:schemeClr val="accent1"/>
          </a:solidFill>
          <a:ln w="28575" cap="flat" cmpd="sng" algn="ctr">
            <a:solidFill>
              <a:srgbClr val="FF0000"/>
            </a:solidFill>
            <a:prstDash val="solid"/>
            <a:round/>
            <a:headEnd type="none" w="med" len="med"/>
            <a:tailEnd type="arrow" w="med" len="med"/>
          </a:ln>
          <a:effectLst/>
        </p:spPr>
      </p:cxnSp>
    </p:spTree>
    <p:extLst>
      <p:ext uri="{BB962C8B-B14F-4D97-AF65-F5344CB8AC3E}">
        <p14:creationId xmlns:p14="http://schemas.microsoft.com/office/powerpoint/2010/main" val="1950081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Slide Number Placeholder 3"/>
          <p:cNvSpPr>
            <a:spLocks noGrp="1"/>
          </p:cNvSpPr>
          <p:nvPr>
            <p:ph type="sldNum" sz="quarter" idx="4294967295"/>
          </p:nvPr>
        </p:nvSpPr>
        <p:spPr>
          <a:xfrm>
            <a:off x="8534672" y="6356176"/>
            <a:ext cx="501824" cy="457200"/>
          </a:xfrm>
          <a:prstGeom prst="rect">
            <a:avLst/>
          </a:prstGeom>
        </p:spPr>
        <p:txBody>
          <a:bodyPr/>
          <a:lstStyle/>
          <a:p>
            <a:pPr>
              <a:defRPr/>
            </a:pPr>
            <a:fld id="{A1143ABA-5D6C-4B17-8DA7-BD9888AB37B4}" type="slidenum">
              <a:rPr lang="en-US" smtClean="0"/>
              <a:pPr>
                <a:defRPr/>
              </a:pPr>
              <a:t>5</a:t>
            </a:fld>
            <a:endParaRPr lang="en-US"/>
          </a:p>
        </p:txBody>
      </p:sp>
      <p:grpSp>
        <p:nvGrpSpPr>
          <p:cNvPr id="125" name="Group 124"/>
          <p:cNvGrpSpPr/>
          <p:nvPr/>
        </p:nvGrpSpPr>
        <p:grpSpPr>
          <a:xfrm>
            <a:off x="323528" y="1556792"/>
            <a:ext cx="3474212" cy="646331"/>
            <a:chOff x="323528" y="1556792"/>
            <a:chExt cx="3474212" cy="646331"/>
          </a:xfrm>
        </p:grpSpPr>
        <p:sp>
          <p:nvSpPr>
            <p:cNvPr id="84" name="TextBox 83"/>
            <p:cNvSpPr txBox="1"/>
            <p:nvPr/>
          </p:nvSpPr>
          <p:spPr>
            <a:xfrm>
              <a:off x="2423925" y="1556792"/>
              <a:ext cx="1373815" cy="646331"/>
            </a:xfrm>
            <a:prstGeom prst="rect">
              <a:avLst/>
            </a:prstGeom>
            <a:solidFill>
              <a:srgbClr val="00B0F0"/>
            </a:solidFill>
          </p:spPr>
          <p:txBody>
            <a:bodyPr wrap="square" rtlCol="0">
              <a:spAutoFit/>
            </a:bodyPr>
            <a:lstStyle/>
            <a:p>
              <a:r>
                <a:rPr lang="en-US" sz="1200" dirty="0"/>
                <a:t>&lt;https://</a:t>
              </a:r>
              <a:r>
                <a:rPr lang="en-US" sz="1200" dirty="0" err="1"/>
                <a:t>vivo.nkn.uidaho.edu</a:t>
              </a:r>
              <a:r>
                <a:rPr lang="en-US" sz="1200" dirty="0"/>
                <a:t>/vivo/display/n33091&gt;</a:t>
              </a:r>
              <a:endParaRPr lang="en-US" sz="1200" dirty="0"/>
            </a:p>
          </p:txBody>
        </p:sp>
        <p:cxnSp>
          <p:nvCxnSpPr>
            <p:cNvPr id="85" name="Straight Connector 84"/>
            <p:cNvCxnSpPr>
              <a:stCxn id="84" idx="1"/>
              <a:endCxn id="87" idx="3"/>
            </p:cNvCxnSpPr>
            <p:nvPr/>
          </p:nvCxnSpPr>
          <p:spPr bwMode="auto">
            <a:xfrm flipH="1">
              <a:off x="1763346" y="1879958"/>
              <a:ext cx="660579" cy="7949"/>
            </a:xfrm>
            <a:prstGeom prst="line">
              <a:avLst/>
            </a:prstGeom>
            <a:solidFill>
              <a:schemeClr val="accent1"/>
            </a:solidFill>
            <a:ln w="28575" cap="flat" cmpd="sng" algn="ctr">
              <a:solidFill>
                <a:srgbClr val="00B050"/>
              </a:solidFill>
              <a:prstDash val="solid"/>
              <a:round/>
              <a:headEnd type="none" w="med" len="med"/>
              <a:tailEnd type="arrow" w="med" len="med"/>
            </a:ln>
            <a:effectLst/>
          </p:spPr>
        </p:cxnSp>
        <p:sp>
          <p:nvSpPr>
            <p:cNvPr id="86" name="TextBox 85"/>
            <p:cNvSpPr txBox="1"/>
            <p:nvPr/>
          </p:nvSpPr>
          <p:spPr>
            <a:xfrm>
              <a:off x="1867552" y="1556792"/>
              <a:ext cx="615874" cy="338554"/>
            </a:xfrm>
            <a:prstGeom prst="rect">
              <a:avLst/>
            </a:prstGeom>
            <a:noFill/>
          </p:spPr>
          <p:txBody>
            <a:bodyPr wrap="none" rtlCol="0">
              <a:spAutoFit/>
            </a:bodyPr>
            <a:lstStyle/>
            <a:p>
              <a:r>
                <a:rPr lang="en-US" sz="1600" dirty="0" smtClean="0">
                  <a:solidFill>
                    <a:srgbClr val="00B050"/>
                  </a:solidFill>
                </a:rPr>
                <a:t>label</a:t>
              </a:r>
              <a:endParaRPr lang="en-US" sz="1600" dirty="0">
                <a:solidFill>
                  <a:srgbClr val="00B050"/>
                </a:solidFill>
              </a:endParaRPr>
            </a:p>
          </p:txBody>
        </p:sp>
        <p:sp>
          <p:nvSpPr>
            <p:cNvPr id="87" name="TextBox 86"/>
            <p:cNvSpPr txBox="1"/>
            <p:nvPr/>
          </p:nvSpPr>
          <p:spPr>
            <a:xfrm>
              <a:off x="323528" y="1718630"/>
              <a:ext cx="1439818" cy="338554"/>
            </a:xfrm>
            <a:prstGeom prst="rect">
              <a:avLst/>
            </a:prstGeom>
            <a:solidFill>
              <a:srgbClr val="FFC000"/>
            </a:solidFill>
          </p:spPr>
          <p:txBody>
            <a:bodyPr wrap="none" rtlCol="0">
              <a:spAutoFit/>
            </a:bodyPr>
            <a:lstStyle/>
            <a:p>
              <a:r>
                <a:rPr lang="en-US" sz="1600" dirty="0" smtClean="0"/>
                <a:t>“Marshall Ma”</a:t>
              </a:r>
              <a:endParaRPr lang="en-US" sz="1600" dirty="0"/>
            </a:p>
          </p:txBody>
        </p:sp>
      </p:grpSp>
      <p:grpSp>
        <p:nvGrpSpPr>
          <p:cNvPr id="126" name="Group 125"/>
          <p:cNvGrpSpPr/>
          <p:nvPr/>
        </p:nvGrpSpPr>
        <p:grpSpPr>
          <a:xfrm>
            <a:off x="2413562" y="2203123"/>
            <a:ext cx="1691425" cy="3596927"/>
            <a:chOff x="2413562" y="2203123"/>
            <a:chExt cx="1691425" cy="3596927"/>
          </a:xfrm>
        </p:grpSpPr>
        <p:cxnSp>
          <p:nvCxnSpPr>
            <p:cNvPr id="92" name="Straight Connector 91"/>
            <p:cNvCxnSpPr/>
            <p:nvPr/>
          </p:nvCxnSpPr>
          <p:spPr bwMode="auto">
            <a:xfrm>
              <a:off x="2717620" y="2203123"/>
              <a:ext cx="360040" cy="2190936"/>
            </a:xfrm>
            <a:prstGeom prst="line">
              <a:avLst/>
            </a:prstGeom>
            <a:solidFill>
              <a:schemeClr val="accent1"/>
            </a:solidFill>
            <a:ln w="28575" cap="flat" cmpd="sng" algn="ctr">
              <a:solidFill>
                <a:srgbClr val="FF0000"/>
              </a:solidFill>
              <a:prstDash val="solid"/>
              <a:round/>
              <a:headEnd type="none" w="med" len="med"/>
              <a:tailEnd type="arrow" w="med" len="med"/>
            </a:ln>
            <a:effectLst/>
          </p:spPr>
        </p:cxnSp>
        <p:sp>
          <p:nvSpPr>
            <p:cNvPr id="93" name="TextBox 92"/>
            <p:cNvSpPr txBox="1"/>
            <p:nvPr/>
          </p:nvSpPr>
          <p:spPr>
            <a:xfrm rot="4851104">
              <a:off x="2625649" y="2998908"/>
              <a:ext cx="787395" cy="338554"/>
            </a:xfrm>
            <a:prstGeom prst="rect">
              <a:avLst/>
            </a:prstGeom>
            <a:noFill/>
          </p:spPr>
          <p:txBody>
            <a:bodyPr wrap="none" rtlCol="0">
              <a:spAutoFit/>
            </a:bodyPr>
            <a:lstStyle/>
            <a:p>
              <a:r>
                <a:rPr lang="en-US" sz="1600" dirty="0" err="1" smtClean="0">
                  <a:solidFill>
                    <a:srgbClr val="FF0000"/>
                  </a:solidFill>
                </a:rPr>
                <a:t>livesAt</a:t>
              </a:r>
              <a:endParaRPr lang="en-US" sz="1600" dirty="0">
                <a:solidFill>
                  <a:srgbClr val="FF0000"/>
                </a:solidFill>
              </a:endParaRPr>
            </a:p>
          </p:txBody>
        </p:sp>
        <p:sp>
          <p:nvSpPr>
            <p:cNvPr id="94" name="Rectangle 93"/>
            <p:cNvSpPr/>
            <p:nvPr/>
          </p:nvSpPr>
          <p:spPr>
            <a:xfrm>
              <a:off x="2561695" y="4394059"/>
              <a:ext cx="1395161" cy="646331"/>
            </a:xfrm>
            <a:prstGeom prst="rect">
              <a:avLst/>
            </a:prstGeom>
            <a:solidFill>
              <a:srgbClr val="00B0F0"/>
            </a:solidFill>
          </p:spPr>
          <p:txBody>
            <a:bodyPr wrap="square" rtlCol="0">
              <a:spAutoFit/>
            </a:bodyPr>
            <a:lstStyle/>
            <a:p>
              <a:r>
                <a:rPr lang="en-US" sz="1200" dirty="0"/>
                <a:t>&lt;http://</a:t>
              </a:r>
              <a:r>
                <a:rPr lang="en-US" sz="1200" dirty="0" err="1"/>
                <a:t>dbpedia.org</a:t>
              </a:r>
              <a:r>
                <a:rPr lang="en-US" sz="1200" dirty="0"/>
                <a:t>/page/</a:t>
              </a:r>
              <a:r>
                <a:rPr lang="en-US" sz="1200" dirty="0" err="1"/>
                <a:t>Category:Moscow</a:t>
              </a:r>
              <a:r>
                <a:rPr lang="en-US" sz="1200" dirty="0"/>
                <a:t>,_Idaho&gt;</a:t>
              </a:r>
            </a:p>
          </p:txBody>
        </p:sp>
        <p:cxnSp>
          <p:nvCxnSpPr>
            <p:cNvPr id="96" name="Straight Connector 95"/>
            <p:cNvCxnSpPr>
              <a:stCxn id="94" idx="2"/>
              <a:endCxn id="103" idx="0"/>
            </p:cNvCxnSpPr>
            <p:nvPr/>
          </p:nvCxnSpPr>
          <p:spPr bwMode="auto">
            <a:xfrm flipH="1">
              <a:off x="3259275" y="5040390"/>
              <a:ext cx="1" cy="421106"/>
            </a:xfrm>
            <a:prstGeom prst="line">
              <a:avLst/>
            </a:prstGeom>
            <a:solidFill>
              <a:schemeClr val="accent1"/>
            </a:solidFill>
            <a:ln w="28575" cap="flat" cmpd="sng" algn="ctr">
              <a:solidFill>
                <a:srgbClr val="00B050"/>
              </a:solidFill>
              <a:prstDash val="solid"/>
              <a:round/>
              <a:headEnd type="none" w="med" len="med"/>
              <a:tailEnd type="arrow" w="med" len="med"/>
            </a:ln>
            <a:effectLst/>
          </p:spPr>
        </p:cxnSp>
        <p:sp>
          <p:nvSpPr>
            <p:cNvPr id="103" name="TextBox 102"/>
            <p:cNvSpPr txBox="1"/>
            <p:nvPr/>
          </p:nvSpPr>
          <p:spPr>
            <a:xfrm>
              <a:off x="2413562" y="5461496"/>
              <a:ext cx="1691425" cy="338554"/>
            </a:xfrm>
            <a:prstGeom prst="rect">
              <a:avLst/>
            </a:prstGeom>
            <a:solidFill>
              <a:srgbClr val="FFC000"/>
            </a:solidFill>
          </p:spPr>
          <p:txBody>
            <a:bodyPr wrap="none" rtlCol="0">
              <a:spAutoFit/>
            </a:bodyPr>
            <a:lstStyle/>
            <a:p>
              <a:r>
                <a:rPr lang="en-US" sz="1600" dirty="0" smtClean="0"/>
                <a:t>“</a:t>
              </a:r>
              <a:r>
                <a:rPr lang="en-US" sz="1600" smtClean="0"/>
                <a:t>Moscow, Idaho</a:t>
              </a:r>
              <a:r>
                <a:rPr lang="en-US" sz="1600" dirty="0" smtClean="0"/>
                <a:t>”</a:t>
              </a:r>
              <a:endParaRPr lang="en-US" sz="1600" dirty="0"/>
            </a:p>
          </p:txBody>
        </p:sp>
        <p:sp>
          <p:nvSpPr>
            <p:cNvPr id="104" name="TextBox 103"/>
            <p:cNvSpPr txBox="1"/>
            <p:nvPr/>
          </p:nvSpPr>
          <p:spPr>
            <a:xfrm>
              <a:off x="3322975" y="5106670"/>
              <a:ext cx="615874" cy="338554"/>
            </a:xfrm>
            <a:prstGeom prst="rect">
              <a:avLst/>
            </a:prstGeom>
            <a:noFill/>
          </p:spPr>
          <p:txBody>
            <a:bodyPr wrap="none" rtlCol="0">
              <a:spAutoFit/>
            </a:bodyPr>
            <a:lstStyle/>
            <a:p>
              <a:r>
                <a:rPr lang="en-US" sz="1600" dirty="0">
                  <a:solidFill>
                    <a:srgbClr val="00B050"/>
                  </a:solidFill>
                </a:rPr>
                <a:t>l</a:t>
              </a:r>
              <a:r>
                <a:rPr lang="en-US" sz="1600" dirty="0" smtClean="0">
                  <a:solidFill>
                    <a:srgbClr val="00B050"/>
                  </a:solidFill>
                </a:rPr>
                <a:t>abel</a:t>
              </a:r>
              <a:endParaRPr lang="en-US" sz="1600" dirty="0">
                <a:solidFill>
                  <a:srgbClr val="00B050"/>
                </a:solidFill>
              </a:endParaRPr>
            </a:p>
          </p:txBody>
        </p:sp>
      </p:grpSp>
      <p:grpSp>
        <p:nvGrpSpPr>
          <p:cNvPr id="127" name="Group 126"/>
          <p:cNvGrpSpPr/>
          <p:nvPr/>
        </p:nvGrpSpPr>
        <p:grpSpPr>
          <a:xfrm>
            <a:off x="3363796" y="1879958"/>
            <a:ext cx="2889446" cy="2771268"/>
            <a:chOff x="3363796" y="1879958"/>
            <a:chExt cx="2889446" cy="2771268"/>
          </a:xfrm>
        </p:grpSpPr>
        <p:sp>
          <p:nvSpPr>
            <p:cNvPr id="88" name="TextBox 87"/>
            <p:cNvSpPr txBox="1"/>
            <p:nvPr/>
          </p:nvSpPr>
          <p:spPr>
            <a:xfrm>
              <a:off x="4435381" y="3212976"/>
              <a:ext cx="1484121" cy="646331"/>
            </a:xfrm>
            <a:prstGeom prst="rect">
              <a:avLst/>
            </a:prstGeom>
            <a:solidFill>
              <a:srgbClr val="00B0F0"/>
            </a:solidFill>
          </p:spPr>
          <p:txBody>
            <a:bodyPr wrap="square" rtlCol="0">
              <a:spAutoFit/>
            </a:bodyPr>
            <a:lstStyle/>
            <a:p>
              <a:r>
                <a:rPr lang="en-US" sz="1200" dirty="0"/>
                <a:t>&lt;http://</a:t>
              </a:r>
              <a:r>
                <a:rPr lang="en-US" sz="1200" dirty="0" err="1"/>
                <a:t>dbpedia.org</a:t>
              </a:r>
              <a:r>
                <a:rPr lang="en-US" sz="1200" dirty="0"/>
                <a:t>/page/</a:t>
              </a:r>
              <a:r>
                <a:rPr lang="en-US" sz="1200" dirty="0" err="1"/>
                <a:t>Category:University_of_Idaho</a:t>
              </a:r>
              <a:r>
                <a:rPr lang="en-US" sz="1200" dirty="0"/>
                <a:t>&gt;</a:t>
              </a:r>
              <a:endParaRPr lang="en-US" sz="1200" dirty="0"/>
            </a:p>
          </p:txBody>
        </p:sp>
        <p:cxnSp>
          <p:nvCxnSpPr>
            <p:cNvPr id="89" name="Straight Connector 88"/>
            <p:cNvCxnSpPr/>
            <p:nvPr/>
          </p:nvCxnSpPr>
          <p:spPr bwMode="auto">
            <a:xfrm>
              <a:off x="5177442" y="3859307"/>
              <a:ext cx="8040" cy="453365"/>
            </a:xfrm>
            <a:prstGeom prst="line">
              <a:avLst/>
            </a:prstGeom>
            <a:solidFill>
              <a:schemeClr val="accent1"/>
            </a:solidFill>
            <a:ln w="28575" cap="flat" cmpd="sng" algn="ctr">
              <a:solidFill>
                <a:srgbClr val="00B050"/>
              </a:solidFill>
              <a:prstDash val="solid"/>
              <a:round/>
              <a:headEnd type="none" w="med" len="med"/>
              <a:tailEnd type="arrow" w="med" len="med"/>
            </a:ln>
            <a:effectLst/>
          </p:spPr>
        </p:cxnSp>
        <p:sp>
          <p:nvSpPr>
            <p:cNvPr id="90" name="TextBox 89"/>
            <p:cNvSpPr txBox="1"/>
            <p:nvPr/>
          </p:nvSpPr>
          <p:spPr>
            <a:xfrm>
              <a:off x="4117721" y="4312672"/>
              <a:ext cx="2135521" cy="338554"/>
            </a:xfrm>
            <a:prstGeom prst="rect">
              <a:avLst/>
            </a:prstGeom>
            <a:solidFill>
              <a:srgbClr val="FFC000"/>
            </a:solidFill>
          </p:spPr>
          <p:txBody>
            <a:bodyPr wrap="none" rtlCol="0">
              <a:spAutoFit/>
            </a:bodyPr>
            <a:lstStyle/>
            <a:p>
              <a:r>
                <a:rPr lang="en-US" sz="1600" dirty="0" smtClean="0"/>
                <a:t>“</a:t>
              </a:r>
              <a:r>
                <a:rPr lang="en-US" sz="1600" dirty="0" err="1" smtClean="0"/>
                <a:t>Universioty</a:t>
              </a:r>
              <a:r>
                <a:rPr lang="en-US" sz="1600" dirty="0" smtClean="0"/>
                <a:t> of Idaho”</a:t>
              </a:r>
              <a:endParaRPr lang="en-US" sz="1600" dirty="0"/>
            </a:p>
          </p:txBody>
        </p:sp>
        <p:sp>
          <p:nvSpPr>
            <p:cNvPr id="91" name="TextBox 90"/>
            <p:cNvSpPr txBox="1"/>
            <p:nvPr/>
          </p:nvSpPr>
          <p:spPr>
            <a:xfrm>
              <a:off x="5185481" y="3871915"/>
              <a:ext cx="1039067" cy="338554"/>
            </a:xfrm>
            <a:prstGeom prst="rect">
              <a:avLst/>
            </a:prstGeom>
            <a:noFill/>
          </p:spPr>
          <p:txBody>
            <a:bodyPr wrap="none" rtlCol="0">
              <a:spAutoFit/>
            </a:bodyPr>
            <a:lstStyle/>
            <a:p>
              <a:r>
                <a:rPr lang="en-US" sz="1600" dirty="0" err="1" smtClean="0">
                  <a:solidFill>
                    <a:srgbClr val="00B050"/>
                  </a:solidFill>
                </a:rPr>
                <a:t>prefLabel</a:t>
              </a:r>
              <a:endParaRPr lang="en-US" sz="1600" dirty="0">
                <a:solidFill>
                  <a:srgbClr val="00B050"/>
                </a:solidFill>
              </a:endParaRPr>
            </a:p>
          </p:txBody>
        </p:sp>
        <p:cxnSp>
          <p:nvCxnSpPr>
            <p:cNvPr id="95" name="Straight Connector 94"/>
            <p:cNvCxnSpPr/>
            <p:nvPr/>
          </p:nvCxnSpPr>
          <p:spPr bwMode="auto">
            <a:xfrm flipH="1">
              <a:off x="3509708" y="3536142"/>
              <a:ext cx="925673" cy="857917"/>
            </a:xfrm>
            <a:prstGeom prst="line">
              <a:avLst/>
            </a:prstGeom>
            <a:solidFill>
              <a:schemeClr val="accent1"/>
            </a:solidFill>
            <a:ln w="28575" cap="flat" cmpd="sng" algn="ctr">
              <a:solidFill>
                <a:srgbClr val="FF0000"/>
              </a:solidFill>
              <a:prstDash val="solid"/>
              <a:round/>
              <a:headEnd type="none" w="med" len="med"/>
              <a:tailEnd type="arrow" w="med" len="med"/>
            </a:ln>
            <a:effectLst/>
          </p:spPr>
        </p:cxnSp>
        <p:sp>
          <p:nvSpPr>
            <p:cNvPr id="100" name="TextBox 99"/>
            <p:cNvSpPr txBox="1"/>
            <p:nvPr/>
          </p:nvSpPr>
          <p:spPr>
            <a:xfrm rot="19026337">
              <a:off x="3363796" y="3665924"/>
              <a:ext cx="1027845" cy="338554"/>
            </a:xfrm>
            <a:prstGeom prst="rect">
              <a:avLst/>
            </a:prstGeom>
            <a:noFill/>
          </p:spPr>
          <p:txBody>
            <a:bodyPr wrap="none" rtlCol="0">
              <a:spAutoFit/>
            </a:bodyPr>
            <a:lstStyle/>
            <a:p>
              <a:r>
                <a:rPr lang="en-US" sz="1600" dirty="0" err="1" smtClean="0">
                  <a:solidFill>
                    <a:srgbClr val="FF0000"/>
                  </a:solidFill>
                </a:rPr>
                <a:t>locatesAt</a:t>
              </a:r>
              <a:endParaRPr lang="en-US" sz="1600" dirty="0">
                <a:solidFill>
                  <a:srgbClr val="FF0000"/>
                </a:solidFill>
              </a:endParaRPr>
            </a:p>
          </p:txBody>
        </p:sp>
        <p:cxnSp>
          <p:nvCxnSpPr>
            <p:cNvPr id="110" name="Straight Connector 109"/>
            <p:cNvCxnSpPr>
              <a:stCxn id="88" idx="0"/>
              <a:endCxn id="84" idx="3"/>
            </p:cNvCxnSpPr>
            <p:nvPr/>
          </p:nvCxnSpPr>
          <p:spPr bwMode="auto">
            <a:xfrm flipH="1" flipV="1">
              <a:off x="3797740" y="1879958"/>
              <a:ext cx="1379702" cy="1333018"/>
            </a:xfrm>
            <a:prstGeom prst="line">
              <a:avLst/>
            </a:prstGeom>
            <a:solidFill>
              <a:schemeClr val="accent1"/>
            </a:solidFill>
            <a:ln w="28575" cap="flat" cmpd="sng" algn="ctr">
              <a:solidFill>
                <a:srgbClr val="FF0000"/>
              </a:solidFill>
              <a:prstDash val="solid"/>
              <a:round/>
              <a:headEnd type="none" w="med" len="med"/>
              <a:tailEnd type="arrow" w="med" len="med"/>
            </a:ln>
            <a:effectLst/>
          </p:spPr>
        </p:cxnSp>
        <p:sp>
          <p:nvSpPr>
            <p:cNvPr id="111" name="TextBox 110"/>
            <p:cNvSpPr txBox="1"/>
            <p:nvPr/>
          </p:nvSpPr>
          <p:spPr>
            <a:xfrm rot="2630595">
              <a:off x="3915264" y="2319178"/>
              <a:ext cx="1425390" cy="338554"/>
            </a:xfrm>
            <a:prstGeom prst="rect">
              <a:avLst/>
            </a:prstGeom>
            <a:noFill/>
          </p:spPr>
          <p:txBody>
            <a:bodyPr wrap="none" rtlCol="0">
              <a:spAutoFit/>
            </a:bodyPr>
            <a:lstStyle/>
            <a:p>
              <a:r>
                <a:rPr lang="en-US" sz="1600" dirty="0" err="1" smtClean="0">
                  <a:solidFill>
                    <a:srgbClr val="FF0000"/>
                  </a:solidFill>
                </a:rPr>
                <a:t>hasEmployee</a:t>
              </a:r>
              <a:endParaRPr lang="en-US" sz="1600" dirty="0">
                <a:solidFill>
                  <a:srgbClr val="FF0000"/>
                </a:solidFill>
              </a:endParaRPr>
            </a:p>
          </p:txBody>
        </p:sp>
      </p:grpSp>
      <p:grpSp>
        <p:nvGrpSpPr>
          <p:cNvPr id="131" name="Group 130"/>
          <p:cNvGrpSpPr/>
          <p:nvPr/>
        </p:nvGrpSpPr>
        <p:grpSpPr>
          <a:xfrm>
            <a:off x="5145989" y="2744975"/>
            <a:ext cx="3922255" cy="3607837"/>
            <a:chOff x="5145989" y="2744975"/>
            <a:chExt cx="3922255" cy="3607837"/>
          </a:xfrm>
        </p:grpSpPr>
        <p:sp>
          <p:nvSpPr>
            <p:cNvPr id="75" name="Rectangle 74"/>
            <p:cNvSpPr/>
            <p:nvPr/>
          </p:nvSpPr>
          <p:spPr>
            <a:xfrm>
              <a:off x="5145989" y="5706481"/>
              <a:ext cx="1297962" cy="646331"/>
            </a:xfrm>
            <a:prstGeom prst="rect">
              <a:avLst/>
            </a:prstGeom>
            <a:solidFill>
              <a:srgbClr val="00B0F0"/>
            </a:solidFill>
          </p:spPr>
          <p:txBody>
            <a:bodyPr wrap="square" rtlCol="0">
              <a:spAutoFit/>
            </a:bodyPr>
            <a:lstStyle/>
            <a:p>
              <a:r>
                <a:rPr lang="en-US" sz="1200" dirty="0"/>
                <a:t>&lt;https://</a:t>
              </a:r>
              <a:r>
                <a:rPr lang="en-US" sz="1200" dirty="0" err="1"/>
                <a:t>vivo.nkn.uidaho.edu</a:t>
              </a:r>
              <a:r>
                <a:rPr lang="en-US" sz="1200" dirty="0"/>
                <a:t>/vivo/display/n9880&gt;</a:t>
              </a:r>
            </a:p>
          </p:txBody>
        </p:sp>
        <p:cxnSp>
          <p:nvCxnSpPr>
            <p:cNvPr id="116" name="Straight Connector 115"/>
            <p:cNvCxnSpPr>
              <a:stCxn id="81" idx="0"/>
              <a:endCxn id="88" idx="3"/>
            </p:cNvCxnSpPr>
            <p:nvPr/>
          </p:nvCxnSpPr>
          <p:spPr bwMode="auto">
            <a:xfrm flipH="1" flipV="1">
              <a:off x="5919502" y="3536142"/>
              <a:ext cx="1560066" cy="468753"/>
            </a:xfrm>
            <a:prstGeom prst="line">
              <a:avLst/>
            </a:prstGeom>
            <a:solidFill>
              <a:schemeClr val="accent1"/>
            </a:solidFill>
            <a:ln w="28575" cap="flat" cmpd="sng" algn="ctr">
              <a:solidFill>
                <a:srgbClr val="FF0000"/>
              </a:solidFill>
              <a:prstDash val="solid"/>
              <a:round/>
              <a:headEnd type="none" w="med" len="med"/>
              <a:tailEnd type="arrow" w="med" len="med"/>
            </a:ln>
            <a:effectLst/>
          </p:spPr>
        </p:cxnSp>
        <p:sp>
          <p:nvSpPr>
            <p:cNvPr id="81" name="Rectangle 80"/>
            <p:cNvSpPr/>
            <p:nvPr/>
          </p:nvSpPr>
          <p:spPr>
            <a:xfrm>
              <a:off x="6804248" y="4004895"/>
              <a:ext cx="1350640" cy="646331"/>
            </a:xfrm>
            <a:prstGeom prst="rect">
              <a:avLst/>
            </a:prstGeom>
            <a:solidFill>
              <a:srgbClr val="00B0F0"/>
            </a:solidFill>
          </p:spPr>
          <p:txBody>
            <a:bodyPr wrap="square" rtlCol="0">
              <a:spAutoFit/>
            </a:bodyPr>
            <a:lstStyle/>
            <a:p>
              <a:r>
                <a:rPr lang="en-US" sz="1200" dirty="0" smtClean="0"/>
                <a:t>&lt;https</a:t>
              </a:r>
              <a:r>
                <a:rPr lang="en-US" sz="1200" dirty="0"/>
                <a:t>://</a:t>
              </a:r>
              <a:r>
                <a:rPr lang="en-US" sz="1200" dirty="0" err="1" smtClean="0"/>
                <a:t>vivo.nkn.uidaho.edu</a:t>
              </a:r>
              <a:r>
                <a:rPr lang="en-US" sz="1200" dirty="0" smtClean="0"/>
                <a:t>/vivo/display/n19263&gt;</a:t>
              </a:r>
              <a:endParaRPr lang="en-US" sz="1200" dirty="0"/>
            </a:p>
          </p:txBody>
        </p:sp>
        <p:sp>
          <p:nvSpPr>
            <p:cNvPr id="121" name="TextBox 120"/>
            <p:cNvSpPr txBox="1"/>
            <p:nvPr/>
          </p:nvSpPr>
          <p:spPr>
            <a:xfrm rot="964021">
              <a:off x="6261918" y="3475955"/>
              <a:ext cx="1096775" cy="338554"/>
            </a:xfrm>
            <a:prstGeom prst="rect">
              <a:avLst/>
            </a:prstGeom>
            <a:noFill/>
          </p:spPr>
          <p:txBody>
            <a:bodyPr wrap="none" rtlCol="0">
              <a:spAutoFit/>
            </a:bodyPr>
            <a:lstStyle/>
            <a:p>
              <a:r>
                <a:rPr lang="en-US" sz="1600" dirty="0" err="1" smtClean="0">
                  <a:solidFill>
                    <a:srgbClr val="FF0000"/>
                  </a:solidFill>
                </a:rPr>
                <a:t>subUnitOf</a:t>
              </a:r>
              <a:endParaRPr lang="en-US" sz="1600" dirty="0">
                <a:solidFill>
                  <a:srgbClr val="FF0000"/>
                </a:solidFill>
              </a:endParaRPr>
            </a:p>
          </p:txBody>
        </p:sp>
        <p:cxnSp>
          <p:nvCxnSpPr>
            <p:cNvPr id="122" name="Straight Connector 121"/>
            <p:cNvCxnSpPr>
              <a:stCxn id="81" idx="2"/>
              <a:endCxn id="75" idx="0"/>
            </p:cNvCxnSpPr>
            <p:nvPr/>
          </p:nvCxnSpPr>
          <p:spPr bwMode="auto">
            <a:xfrm flipH="1">
              <a:off x="5794970" y="4651226"/>
              <a:ext cx="1684598" cy="1055255"/>
            </a:xfrm>
            <a:prstGeom prst="line">
              <a:avLst/>
            </a:prstGeom>
            <a:solidFill>
              <a:schemeClr val="accent1"/>
            </a:solidFill>
            <a:ln w="28575" cap="flat" cmpd="sng" algn="ctr">
              <a:solidFill>
                <a:srgbClr val="FF0000"/>
              </a:solidFill>
              <a:prstDash val="solid"/>
              <a:round/>
              <a:headEnd type="none" w="med" len="med"/>
              <a:tailEnd type="arrow" w="med" len="med"/>
            </a:ln>
            <a:effectLst/>
          </p:spPr>
        </p:cxnSp>
        <p:sp>
          <p:nvSpPr>
            <p:cNvPr id="128" name="TextBox 127"/>
            <p:cNvSpPr txBox="1"/>
            <p:nvPr/>
          </p:nvSpPr>
          <p:spPr>
            <a:xfrm rot="19668256">
              <a:off x="5854978" y="4945665"/>
              <a:ext cx="1242648" cy="338554"/>
            </a:xfrm>
            <a:prstGeom prst="rect">
              <a:avLst/>
            </a:prstGeom>
            <a:noFill/>
          </p:spPr>
          <p:txBody>
            <a:bodyPr wrap="none" rtlCol="0">
              <a:spAutoFit/>
            </a:bodyPr>
            <a:lstStyle/>
            <a:p>
              <a:r>
                <a:rPr lang="en-US" sz="1600" dirty="0" err="1" smtClean="0">
                  <a:solidFill>
                    <a:srgbClr val="FF0000"/>
                  </a:solidFill>
                </a:rPr>
                <a:t>hasSubUnit</a:t>
              </a:r>
              <a:endParaRPr lang="en-US" sz="1600" dirty="0">
                <a:solidFill>
                  <a:srgbClr val="FF0000"/>
                </a:solidFill>
              </a:endParaRPr>
            </a:p>
          </p:txBody>
        </p:sp>
        <p:sp>
          <p:nvSpPr>
            <p:cNvPr id="129" name="TextBox 128"/>
            <p:cNvSpPr txBox="1"/>
            <p:nvPr/>
          </p:nvSpPr>
          <p:spPr>
            <a:xfrm>
              <a:off x="6674640" y="2744975"/>
              <a:ext cx="2393604" cy="338554"/>
            </a:xfrm>
            <a:prstGeom prst="rect">
              <a:avLst/>
            </a:prstGeom>
            <a:solidFill>
              <a:srgbClr val="FFC000"/>
            </a:solidFill>
          </p:spPr>
          <p:txBody>
            <a:bodyPr wrap="none" rtlCol="0">
              <a:spAutoFit/>
            </a:bodyPr>
            <a:lstStyle/>
            <a:p>
              <a:r>
                <a:rPr lang="en-US" sz="1600" dirty="0" smtClean="0"/>
                <a:t>“College of Engineering”</a:t>
              </a:r>
              <a:endParaRPr lang="en-US" sz="1600" dirty="0"/>
            </a:p>
          </p:txBody>
        </p:sp>
        <p:sp>
          <p:nvSpPr>
            <p:cNvPr id="130" name="TextBox 129"/>
            <p:cNvSpPr txBox="1"/>
            <p:nvPr/>
          </p:nvSpPr>
          <p:spPr>
            <a:xfrm>
              <a:off x="7020272" y="5735178"/>
              <a:ext cx="2006402" cy="584775"/>
            </a:xfrm>
            <a:prstGeom prst="rect">
              <a:avLst/>
            </a:prstGeom>
            <a:solidFill>
              <a:srgbClr val="FFC000"/>
            </a:solidFill>
          </p:spPr>
          <p:txBody>
            <a:bodyPr wrap="square" rtlCol="0">
              <a:spAutoFit/>
            </a:bodyPr>
            <a:lstStyle/>
            <a:p>
              <a:r>
                <a:rPr lang="en-US" sz="1600" dirty="0" smtClean="0"/>
                <a:t>“Department of </a:t>
              </a:r>
              <a:r>
                <a:rPr lang="en-US" sz="1600" smtClean="0"/>
                <a:t>Computer Science”</a:t>
              </a:r>
              <a:endParaRPr lang="en-US" sz="1600" dirty="0"/>
            </a:p>
          </p:txBody>
        </p:sp>
        <p:cxnSp>
          <p:nvCxnSpPr>
            <p:cNvPr id="132" name="Straight Connector 131"/>
            <p:cNvCxnSpPr>
              <a:endCxn id="129" idx="2"/>
            </p:cNvCxnSpPr>
            <p:nvPr/>
          </p:nvCxnSpPr>
          <p:spPr bwMode="auto">
            <a:xfrm flipV="1">
              <a:off x="7701109" y="3083529"/>
              <a:ext cx="170333" cy="921366"/>
            </a:xfrm>
            <a:prstGeom prst="line">
              <a:avLst/>
            </a:prstGeom>
            <a:solidFill>
              <a:schemeClr val="accent1"/>
            </a:solidFill>
            <a:ln w="28575" cap="flat" cmpd="sng" algn="ctr">
              <a:solidFill>
                <a:srgbClr val="00B050"/>
              </a:solidFill>
              <a:prstDash val="solid"/>
              <a:round/>
              <a:headEnd type="none" w="med" len="med"/>
              <a:tailEnd type="arrow" w="med" len="med"/>
            </a:ln>
            <a:effectLst/>
          </p:spPr>
        </p:cxnSp>
        <p:sp>
          <p:nvSpPr>
            <p:cNvPr id="133" name="TextBox 132"/>
            <p:cNvSpPr txBox="1"/>
            <p:nvPr/>
          </p:nvSpPr>
          <p:spPr>
            <a:xfrm rot="16835932">
              <a:off x="7352689" y="3374935"/>
              <a:ext cx="615874" cy="338554"/>
            </a:xfrm>
            <a:prstGeom prst="rect">
              <a:avLst/>
            </a:prstGeom>
            <a:noFill/>
          </p:spPr>
          <p:txBody>
            <a:bodyPr wrap="none" rtlCol="0">
              <a:spAutoFit/>
            </a:bodyPr>
            <a:lstStyle/>
            <a:p>
              <a:r>
                <a:rPr lang="en-US" sz="1600" dirty="0" smtClean="0">
                  <a:solidFill>
                    <a:srgbClr val="00B050"/>
                  </a:solidFill>
                </a:rPr>
                <a:t>label</a:t>
              </a:r>
              <a:endParaRPr lang="en-US" sz="1600" dirty="0">
                <a:solidFill>
                  <a:srgbClr val="00B050"/>
                </a:solidFill>
              </a:endParaRPr>
            </a:p>
          </p:txBody>
        </p:sp>
        <p:cxnSp>
          <p:nvCxnSpPr>
            <p:cNvPr id="134" name="Straight Connector 133"/>
            <p:cNvCxnSpPr>
              <a:stCxn id="75" idx="3"/>
              <a:endCxn id="130" idx="1"/>
            </p:cNvCxnSpPr>
            <p:nvPr/>
          </p:nvCxnSpPr>
          <p:spPr bwMode="auto">
            <a:xfrm flipV="1">
              <a:off x="6443951" y="6027566"/>
              <a:ext cx="576321" cy="2081"/>
            </a:xfrm>
            <a:prstGeom prst="line">
              <a:avLst/>
            </a:prstGeom>
            <a:solidFill>
              <a:schemeClr val="accent1"/>
            </a:solidFill>
            <a:ln w="28575" cap="flat" cmpd="sng" algn="ctr">
              <a:solidFill>
                <a:srgbClr val="00B050"/>
              </a:solidFill>
              <a:prstDash val="solid"/>
              <a:round/>
              <a:headEnd type="none" w="med" len="med"/>
              <a:tailEnd type="arrow" w="med" len="med"/>
            </a:ln>
            <a:effectLst/>
          </p:spPr>
        </p:cxnSp>
        <p:sp>
          <p:nvSpPr>
            <p:cNvPr id="135" name="TextBox 134"/>
            <p:cNvSpPr txBox="1"/>
            <p:nvPr/>
          </p:nvSpPr>
          <p:spPr>
            <a:xfrm>
              <a:off x="6416960" y="5661248"/>
              <a:ext cx="615874" cy="338554"/>
            </a:xfrm>
            <a:prstGeom prst="rect">
              <a:avLst/>
            </a:prstGeom>
            <a:noFill/>
          </p:spPr>
          <p:txBody>
            <a:bodyPr wrap="none" rtlCol="0">
              <a:spAutoFit/>
            </a:bodyPr>
            <a:lstStyle/>
            <a:p>
              <a:r>
                <a:rPr lang="en-US" sz="1600" dirty="0" smtClean="0">
                  <a:solidFill>
                    <a:srgbClr val="00B050"/>
                  </a:solidFill>
                </a:rPr>
                <a:t>label</a:t>
              </a:r>
              <a:endParaRPr lang="en-US" sz="1600" dirty="0">
                <a:solidFill>
                  <a:srgbClr val="00B050"/>
                </a:solidFill>
              </a:endParaRPr>
            </a:p>
          </p:txBody>
        </p:sp>
      </p:grpSp>
    </p:spTree>
    <p:extLst>
      <p:ext uri="{BB962C8B-B14F-4D97-AF65-F5344CB8AC3E}">
        <p14:creationId xmlns:p14="http://schemas.microsoft.com/office/powerpoint/2010/main" val="95224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wipe(up)">
                                      <p:cBhvr>
                                        <p:cTn id="11" dur="500"/>
                                        <p:tgtEl>
                                          <p:spTgt spid="1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27"/>
                                        </p:tgtEl>
                                        <p:attrNameLst>
                                          <p:attrName>style.visibility</p:attrName>
                                        </p:attrNameLst>
                                      </p:cBhvr>
                                      <p:to>
                                        <p:strVal val="visible"/>
                                      </p:to>
                                    </p:set>
                                    <p:animEffect transition="in" filter="wipe(right)">
                                      <p:cBhvr>
                                        <p:cTn id="16" dur="500"/>
                                        <p:tgtEl>
                                          <p:spTgt spid="1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31"/>
                                        </p:tgtEl>
                                        <p:attrNameLst>
                                          <p:attrName>style.visibility</p:attrName>
                                        </p:attrNameLst>
                                      </p:cBhvr>
                                      <p:to>
                                        <p:strVal val="visible"/>
                                      </p:to>
                                    </p:set>
                                    <p:animEffect transition="in" filter="wipe(right)">
                                      <p:cBhvr>
                                        <p:cTn id="21"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SEM+: Similarity-based </a:t>
            </a:r>
            <a:r>
              <a:rPr lang="en-US" sz="2800" dirty="0"/>
              <a:t>Entity Matching</a:t>
            </a:r>
          </a:p>
        </p:txBody>
      </p:sp>
      <p:sp>
        <p:nvSpPr>
          <p:cNvPr id="6" name="Flowchart: Document 5"/>
          <p:cNvSpPr/>
          <p:nvPr/>
        </p:nvSpPr>
        <p:spPr bwMode="auto">
          <a:xfrm>
            <a:off x="1678316"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Input Entities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Rounded Rectangle 6"/>
          <p:cNvSpPr/>
          <p:nvPr/>
        </p:nvSpPr>
        <p:spPr bwMode="auto">
          <a:xfrm>
            <a:off x="107504" y="2502897"/>
            <a:ext cx="1270992" cy="810662"/>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Prefix-blocking</a:t>
            </a:r>
          </a:p>
        </p:txBody>
      </p:sp>
      <p:sp>
        <p:nvSpPr>
          <p:cNvPr id="8" name="Flowchart: Process 7"/>
          <p:cNvSpPr/>
          <p:nvPr/>
        </p:nvSpPr>
        <p:spPr bwMode="auto">
          <a:xfrm>
            <a:off x="1719278" y="2704669"/>
            <a:ext cx="1634480" cy="407118"/>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Blocking</a:t>
            </a:r>
          </a:p>
        </p:txBody>
      </p:sp>
      <p:sp>
        <p:nvSpPr>
          <p:cNvPr id="12" name="Flowchart: Process 11"/>
          <p:cNvSpPr/>
          <p:nvPr/>
        </p:nvSpPr>
        <p:spPr bwMode="auto">
          <a:xfrm>
            <a:off x="4439114" y="3657667"/>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Computing Similarity</a:t>
            </a:r>
            <a:endParaRPr lang="en-US" sz="2000" dirty="0">
              <a:latin typeface="Arial" pitchFamily="-110" charset="0"/>
              <a:ea typeface="ＭＳ Ｐゴシック" pitchFamily="-110" charset="-128"/>
              <a:cs typeface="ＭＳ Ｐゴシック" pitchFamily="-110" charset="-128"/>
            </a:endParaRPr>
          </a:p>
        </p:txBody>
      </p:sp>
      <p:graphicFrame>
        <p:nvGraphicFramePr>
          <p:cNvPr id="34" name="Table 33"/>
          <p:cNvGraphicFramePr>
            <a:graphicFrameLocks noGrp="1"/>
          </p:cNvGraphicFramePr>
          <p:nvPr>
            <p:extLst/>
          </p:nvPr>
        </p:nvGraphicFramePr>
        <p:xfrm>
          <a:off x="7084597" y="3581580"/>
          <a:ext cx="1634480" cy="838200"/>
        </p:xfrm>
        <a:graphic>
          <a:graphicData uri="http://schemas.openxmlformats.org/drawingml/2006/table">
            <a:tbl>
              <a:tblPr firstRow="1" bandRow="1">
                <a:tableStyleId>{5C22544A-7EE6-4342-B048-85BDC9FD1C3A}</a:tableStyleId>
              </a:tblPr>
              <a:tblGrid>
                <a:gridCol w="326896"/>
                <a:gridCol w="326896"/>
                <a:gridCol w="326896"/>
                <a:gridCol w="326896"/>
                <a:gridCol w="326896"/>
              </a:tblGrid>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bl>
          </a:graphicData>
        </a:graphic>
      </p:graphicFrame>
      <p:sp>
        <p:nvSpPr>
          <p:cNvPr id="37" name="Flowchart: Document 36"/>
          <p:cNvSpPr/>
          <p:nvPr/>
        </p:nvSpPr>
        <p:spPr bwMode="auto">
          <a:xfrm>
            <a:off x="1678316" y="3564248"/>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Entity Blocks</a:t>
            </a:r>
          </a:p>
        </p:txBody>
      </p:sp>
      <p:sp>
        <p:nvSpPr>
          <p:cNvPr id="39" name="Flowchart: Document 38"/>
          <p:cNvSpPr/>
          <p:nvPr/>
        </p:nvSpPr>
        <p:spPr bwMode="auto">
          <a:xfrm>
            <a:off x="7043635"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Final Matches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0" name="Flowchart: Process 39"/>
          <p:cNvSpPr/>
          <p:nvPr/>
        </p:nvSpPr>
        <p:spPr bwMode="auto">
          <a:xfrm>
            <a:off x="7084597" y="2564904"/>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Selecting Matches</a:t>
            </a:r>
            <a:endParaRPr lang="en-US" sz="2000" dirty="0">
              <a:latin typeface="Arial" pitchFamily="-110" charset="0"/>
              <a:ea typeface="ＭＳ Ｐゴシック" pitchFamily="-110" charset="-128"/>
              <a:cs typeface="ＭＳ Ｐゴシック" pitchFamily="-110" charset="-128"/>
            </a:endParaRPr>
          </a:p>
        </p:txBody>
      </p:sp>
      <p:cxnSp>
        <p:nvCxnSpPr>
          <p:cNvPr id="42" name="Straight Arrow Connector 41"/>
          <p:cNvCxnSpPr>
            <a:stCxn id="6" idx="2"/>
            <a:endCxn id="8" idx="0"/>
          </p:cNvCxnSpPr>
          <p:nvPr/>
        </p:nvCxnSpPr>
        <p:spPr bwMode="auto">
          <a:xfrm>
            <a:off x="2536518" y="2299942"/>
            <a:ext cx="0" cy="404727"/>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3" name="Straight Arrow Connector 42"/>
          <p:cNvCxnSpPr>
            <a:stCxn id="8" idx="2"/>
            <a:endCxn id="37" idx="0"/>
          </p:cNvCxnSpPr>
          <p:nvPr/>
        </p:nvCxnSpPr>
        <p:spPr bwMode="auto">
          <a:xfrm>
            <a:off x="2536518" y="3111787"/>
            <a:ext cx="0" cy="452461"/>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6" name="Straight Arrow Connector 45"/>
          <p:cNvCxnSpPr>
            <a:stCxn id="7" idx="3"/>
            <a:endCxn id="8" idx="1"/>
          </p:cNvCxnSpPr>
          <p:nvPr/>
        </p:nvCxnSpPr>
        <p:spPr bwMode="auto">
          <a:xfrm>
            <a:off x="1378496" y="2908228"/>
            <a:ext cx="340782" cy="0"/>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49" name="Straight Arrow Connector 48"/>
          <p:cNvCxnSpPr/>
          <p:nvPr/>
        </p:nvCxnSpPr>
        <p:spPr bwMode="auto">
          <a:xfrm>
            <a:off x="3394720" y="4000680"/>
            <a:ext cx="1054968"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2" name="Straight Arrow Connector 51"/>
          <p:cNvCxnSpPr>
            <a:stCxn id="12" idx="3"/>
            <a:endCxn id="34" idx="1"/>
          </p:cNvCxnSpPr>
          <p:nvPr/>
        </p:nvCxnSpPr>
        <p:spPr bwMode="auto">
          <a:xfrm>
            <a:off x="6073594" y="4000680"/>
            <a:ext cx="1011003"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5" name="Straight Arrow Connector 54"/>
          <p:cNvCxnSpPr>
            <a:stCxn id="34" idx="0"/>
            <a:endCxn id="40" idx="2"/>
          </p:cNvCxnSpPr>
          <p:nvPr/>
        </p:nvCxnSpPr>
        <p:spPr bwMode="auto">
          <a:xfrm flipV="1">
            <a:off x="7901837" y="3250930"/>
            <a:ext cx="0" cy="33065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8" name="Straight Arrow Connector 57"/>
          <p:cNvCxnSpPr>
            <a:stCxn id="40" idx="0"/>
            <a:endCxn id="39" idx="2"/>
          </p:cNvCxnSpPr>
          <p:nvPr/>
        </p:nvCxnSpPr>
        <p:spPr bwMode="auto">
          <a:xfrm flipV="1">
            <a:off x="7901837" y="2299942"/>
            <a:ext cx="0" cy="264962"/>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grpSp>
        <p:nvGrpSpPr>
          <p:cNvPr id="68" name="Group 67"/>
          <p:cNvGrpSpPr/>
          <p:nvPr/>
        </p:nvGrpSpPr>
        <p:grpSpPr>
          <a:xfrm>
            <a:off x="3155546" y="4725144"/>
            <a:ext cx="4201616" cy="1911313"/>
            <a:chOff x="2890664" y="4686039"/>
            <a:chExt cx="4201616" cy="1911313"/>
          </a:xfrm>
        </p:grpSpPr>
        <p:sp>
          <p:nvSpPr>
            <p:cNvPr id="11" name="Rounded Rectangle 10"/>
            <p:cNvSpPr/>
            <p:nvPr/>
          </p:nvSpPr>
          <p:spPr bwMode="auto">
            <a:xfrm>
              <a:off x="2890664" y="4686039"/>
              <a:ext cx="4201616" cy="759185"/>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Information Entropy based Weighted Similarity (IEWS) Model </a:t>
              </a:r>
            </a:p>
            <a:p>
              <a:pPr algn="ctr" eaLnBrk="0" hangingPunct="0"/>
              <a:endParaRPr lang="en-US" sz="2000" dirty="0">
                <a:latin typeface="Arial" pitchFamily="-110" charset="0"/>
                <a:ea typeface="ＭＳ Ｐゴシック" pitchFamily="-110" charset="-128"/>
                <a:cs typeface="ＭＳ Ｐゴシック" pitchFamily="-110" charset="-128"/>
              </a:endParaRPr>
            </a:p>
          </p:txBody>
        </p:sp>
        <p:sp>
          <p:nvSpPr>
            <p:cNvPr id="15" name="Snip Single Corner Rectangle 14"/>
            <p:cNvSpPr/>
            <p:nvPr/>
          </p:nvSpPr>
          <p:spPr bwMode="auto">
            <a:xfrm>
              <a:off x="2890664"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Information Entropy Computation</a:t>
              </a:r>
              <a:endParaRPr lang="en-US" sz="1800" dirty="0">
                <a:latin typeface="Arial" pitchFamily="-110" charset="0"/>
                <a:ea typeface="ＭＳ Ｐゴシック" pitchFamily="-110" charset="-128"/>
                <a:cs typeface="ＭＳ Ｐゴシック" pitchFamily="-110" charset="-128"/>
              </a:endParaRPr>
            </a:p>
          </p:txBody>
        </p:sp>
        <p:sp>
          <p:nvSpPr>
            <p:cNvPr id="38" name="Snip Single Corner Rectangle 37"/>
            <p:cNvSpPr/>
            <p:nvPr/>
          </p:nvSpPr>
          <p:spPr bwMode="auto">
            <a:xfrm flipH="1">
              <a:off x="5434093"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Triple-wise Similarity Computation</a:t>
              </a:r>
              <a:endParaRPr lang="en-US" sz="1800" dirty="0">
                <a:latin typeface="Arial" pitchFamily="-110" charset="0"/>
                <a:ea typeface="ＭＳ Ｐゴシック" pitchFamily="-110" charset="-128"/>
                <a:cs typeface="ＭＳ Ｐゴシック" pitchFamily="-110" charset="-128"/>
              </a:endParaRPr>
            </a:p>
          </p:txBody>
        </p:sp>
        <p:cxnSp>
          <p:nvCxnSpPr>
            <p:cNvPr id="61" name="Straight Arrow Connector 60"/>
            <p:cNvCxnSpPr>
              <a:stCxn id="15" idx="0"/>
              <a:endCxn id="11" idx="2"/>
            </p:cNvCxnSpPr>
            <p:nvPr/>
          </p:nvCxnSpPr>
          <p:spPr bwMode="auto">
            <a:xfrm flipV="1">
              <a:off x="4546848" y="5445224"/>
              <a:ext cx="444624"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65" name="Straight Arrow Connector 64"/>
            <p:cNvCxnSpPr>
              <a:stCxn id="38" idx="0"/>
              <a:endCxn id="11" idx="2"/>
            </p:cNvCxnSpPr>
            <p:nvPr/>
          </p:nvCxnSpPr>
          <p:spPr bwMode="auto">
            <a:xfrm flipH="1" flipV="1">
              <a:off x="4991472" y="5445224"/>
              <a:ext cx="442621"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grpSp>
      <p:cxnSp>
        <p:nvCxnSpPr>
          <p:cNvPr id="69" name="Straight Arrow Connector 68"/>
          <p:cNvCxnSpPr>
            <a:stCxn id="11" idx="0"/>
            <a:endCxn id="12" idx="2"/>
          </p:cNvCxnSpPr>
          <p:nvPr/>
        </p:nvCxnSpPr>
        <p:spPr bwMode="auto">
          <a:xfrm flipV="1">
            <a:off x="5256354" y="4343693"/>
            <a:ext cx="0" cy="381451"/>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sp>
        <p:nvSpPr>
          <p:cNvPr id="74" name="Flowchart: Process 73"/>
          <p:cNvSpPr/>
          <p:nvPr/>
        </p:nvSpPr>
        <p:spPr bwMode="auto">
          <a:xfrm>
            <a:off x="6681320" y="4365104"/>
            <a:ext cx="2211160" cy="686026"/>
          </a:xfrm>
          <a:prstGeom prst="flowChartProcess">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r>
              <a:rPr lang="en-US" sz="2000" dirty="0" smtClean="0">
                <a:latin typeface="Arial" pitchFamily="-110" charset="0"/>
                <a:ea typeface="ＭＳ Ｐゴシック" pitchFamily="-110" charset="-128"/>
                <a:cs typeface="ＭＳ Ｐゴシック" pitchFamily="-110" charset="-128"/>
              </a:rPr>
              <a:t>Similarity Matrix</a:t>
            </a:r>
            <a:endParaRPr lang="en-US" sz="2000" dirty="0">
              <a:latin typeface="Arial" pitchFamily="-110" charset="0"/>
              <a:ea typeface="ＭＳ Ｐゴシック" pitchFamily="-110" charset="-128"/>
              <a:cs typeface="ＭＳ Ｐゴシック" pitchFamily="-110" charset="-128"/>
            </a:endParaRPr>
          </a:p>
        </p:txBody>
      </p:sp>
      <p:sp>
        <p:nvSpPr>
          <p:cNvPr id="26" name="Title 1"/>
          <p:cNvSpPr txBox="1">
            <a:spLocks/>
          </p:cNvSpPr>
          <p:nvPr/>
        </p:nvSpPr>
        <p:spPr bwMode="auto">
          <a:xfrm>
            <a:off x="3394719" y="1754560"/>
            <a:ext cx="3648915" cy="73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a:lstStyle>
          <a:p>
            <a:r>
              <a:rPr lang="en-US" sz="2400" b="1" kern="1200" dirty="0" smtClean="0">
                <a:solidFill>
                  <a:srgbClr val="0070C0"/>
                </a:solidFill>
                <a:latin typeface="Comic Sans MS" pitchFamily="66" charset="0"/>
                <a:ea typeface="ＭＳ Ｐゴシック" pitchFamily="34" charset="-128"/>
                <a:cs typeface="+mn-cs"/>
              </a:rPr>
              <a:t>Workflow of SEM+</a:t>
            </a:r>
            <a:endParaRPr lang="en-US" sz="2400" b="1" kern="1200" dirty="0">
              <a:solidFill>
                <a:srgbClr val="0070C0"/>
              </a:solidFill>
              <a:latin typeface="Comic Sans MS" pitchFamily="66" charset="0"/>
              <a:ea typeface="ＭＳ Ｐゴシック" pitchFamily="34" charset="-128"/>
              <a:cs typeface="+mn-cs"/>
            </a:endParaRPr>
          </a:p>
        </p:txBody>
      </p:sp>
      <p:sp>
        <p:nvSpPr>
          <p:cNvPr id="27"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z="1600" smtClean="0">
                <a:solidFill>
                  <a:schemeClr val="tx1">
                    <a:lumMod val="95000"/>
                    <a:lumOff val="5000"/>
                  </a:schemeClr>
                </a:solidFill>
              </a:rPr>
              <a:pPr/>
              <a:t>6</a:t>
            </a:fld>
            <a:endParaRPr lang="en-US" sz="1600" dirty="0">
              <a:solidFill>
                <a:schemeClr val="tx1">
                  <a:lumMod val="95000"/>
                  <a:lumOff val="5000"/>
                </a:schemeClr>
              </a:solidFill>
            </a:endParaRPr>
          </a:p>
        </p:txBody>
      </p:sp>
    </p:spTree>
    <p:extLst>
      <p:ext uri="{BB962C8B-B14F-4D97-AF65-F5344CB8AC3E}">
        <p14:creationId xmlns:p14="http://schemas.microsoft.com/office/powerpoint/2010/main" val="75603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Blocking Algorithm</a:t>
            </a:r>
            <a:endParaRPr lang="en-US" sz="2800" dirty="0"/>
          </a:p>
        </p:txBody>
      </p:sp>
      <p:sp>
        <p:nvSpPr>
          <p:cNvPr id="6" name="Flowchart: Document 5"/>
          <p:cNvSpPr/>
          <p:nvPr/>
        </p:nvSpPr>
        <p:spPr bwMode="auto">
          <a:xfrm>
            <a:off x="1678316"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Input Entities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Rounded Rectangle 6"/>
          <p:cNvSpPr/>
          <p:nvPr/>
        </p:nvSpPr>
        <p:spPr bwMode="auto">
          <a:xfrm>
            <a:off x="107504" y="2502897"/>
            <a:ext cx="1270992" cy="810662"/>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Prefix-blocking</a:t>
            </a:r>
          </a:p>
        </p:txBody>
      </p:sp>
      <p:sp>
        <p:nvSpPr>
          <p:cNvPr id="8" name="Flowchart: Process 7"/>
          <p:cNvSpPr/>
          <p:nvPr/>
        </p:nvSpPr>
        <p:spPr bwMode="auto">
          <a:xfrm>
            <a:off x="1719278" y="2704669"/>
            <a:ext cx="1634480" cy="407118"/>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Blocking</a:t>
            </a:r>
          </a:p>
        </p:txBody>
      </p:sp>
      <p:sp>
        <p:nvSpPr>
          <p:cNvPr id="12" name="Flowchart: Process 11"/>
          <p:cNvSpPr/>
          <p:nvPr/>
        </p:nvSpPr>
        <p:spPr bwMode="auto">
          <a:xfrm>
            <a:off x="4439114" y="3657667"/>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Computing Similarity</a:t>
            </a:r>
            <a:endParaRPr lang="en-US" sz="2000" dirty="0">
              <a:latin typeface="Arial" pitchFamily="-110" charset="0"/>
              <a:ea typeface="ＭＳ Ｐゴシック" pitchFamily="-110" charset="-128"/>
              <a:cs typeface="ＭＳ Ｐゴシック" pitchFamily="-110" charset="-128"/>
            </a:endParaRPr>
          </a:p>
        </p:txBody>
      </p:sp>
      <p:graphicFrame>
        <p:nvGraphicFramePr>
          <p:cNvPr id="34" name="Table 33"/>
          <p:cNvGraphicFramePr>
            <a:graphicFrameLocks noGrp="1"/>
          </p:cNvGraphicFramePr>
          <p:nvPr>
            <p:extLst/>
          </p:nvPr>
        </p:nvGraphicFramePr>
        <p:xfrm>
          <a:off x="7084597" y="3581580"/>
          <a:ext cx="1634480" cy="838200"/>
        </p:xfrm>
        <a:graphic>
          <a:graphicData uri="http://schemas.openxmlformats.org/drawingml/2006/table">
            <a:tbl>
              <a:tblPr firstRow="1" bandRow="1">
                <a:tableStyleId>{5C22544A-7EE6-4342-B048-85BDC9FD1C3A}</a:tableStyleId>
              </a:tblPr>
              <a:tblGrid>
                <a:gridCol w="326896"/>
                <a:gridCol w="326896"/>
                <a:gridCol w="326896"/>
                <a:gridCol w="326896"/>
                <a:gridCol w="326896"/>
              </a:tblGrid>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bl>
          </a:graphicData>
        </a:graphic>
      </p:graphicFrame>
      <p:sp>
        <p:nvSpPr>
          <p:cNvPr id="37" name="Flowchart: Document 36"/>
          <p:cNvSpPr/>
          <p:nvPr/>
        </p:nvSpPr>
        <p:spPr bwMode="auto">
          <a:xfrm>
            <a:off x="1678316" y="3564248"/>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Entity Blocks</a:t>
            </a:r>
          </a:p>
        </p:txBody>
      </p:sp>
      <p:sp>
        <p:nvSpPr>
          <p:cNvPr id="39" name="Flowchart: Document 38"/>
          <p:cNvSpPr/>
          <p:nvPr/>
        </p:nvSpPr>
        <p:spPr bwMode="auto">
          <a:xfrm>
            <a:off x="7043635"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Final Matches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0" name="Flowchart: Process 39"/>
          <p:cNvSpPr/>
          <p:nvPr/>
        </p:nvSpPr>
        <p:spPr bwMode="auto">
          <a:xfrm>
            <a:off x="7084597" y="2564904"/>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Selecting Matches</a:t>
            </a:r>
            <a:endParaRPr lang="en-US" sz="2000" dirty="0">
              <a:latin typeface="Arial" pitchFamily="-110" charset="0"/>
              <a:ea typeface="ＭＳ Ｐゴシック" pitchFamily="-110" charset="-128"/>
              <a:cs typeface="ＭＳ Ｐゴシック" pitchFamily="-110" charset="-128"/>
            </a:endParaRPr>
          </a:p>
        </p:txBody>
      </p:sp>
      <p:cxnSp>
        <p:nvCxnSpPr>
          <p:cNvPr id="42" name="Straight Arrow Connector 41"/>
          <p:cNvCxnSpPr>
            <a:stCxn id="6" idx="2"/>
            <a:endCxn id="8" idx="0"/>
          </p:cNvCxnSpPr>
          <p:nvPr/>
        </p:nvCxnSpPr>
        <p:spPr bwMode="auto">
          <a:xfrm>
            <a:off x="2536518" y="2299942"/>
            <a:ext cx="0" cy="404727"/>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3" name="Straight Arrow Connector 42"/>
          <p:cNvCxnSpPr>
            <a:stCxn id="8" idx="2"/>
            <a:endCxn id="37" idx="0"/>
          </p:cNvCxnSpPr>
          <p:nvPr/>
        </p:nvCxnSpPr>
        <p:spPr bwMode="auto">
          <a:xfrm>
            <a:off x="2536518" y="3111787"/>
            <a:ext cx="0" cy="452461"/>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6" name="Straight Arrow Connector 45"/>
          <p:cNvCxnSpPr>
            <a:stCxn id="7" idx="3"/>
            <a:endCxn id="8" idx="1"/>
          </p:cNvCxnSpPr>
          <p:nvPr/>
        </p:nvCxnSpPr>
        <p:spPr bwMode="auto">
          <a:xfrm>
            <a:off x="1378496" y="2908228"/>
            <a:ext cx="340782" cy="0"/>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49" name="Straight Arrow Connector 48"/>
          <p:cNvCxnSpPr/>
          <p:nvPr/>
        </p:nvCxnSpPr>
        <p:spPr bwMode="auto">
          <a:xfrm>
            <a:off x="3394720" y="4000680"/>
            <a:ext cx="1054968"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2" name="Straight Arrow Connector 51"/>
          <p:cNvCxnSpPr>
            <a:stCxn id="12" idx="3"/>
            <a:endCxn id="34" idx="1"/>
          </p:cNvCxnSpPr>
          <p:nvPr/>
        </p:nvCxnSpPr>
        <p:spPr bwMode="auto">
          <a:xfrm>
            <a:off x="6073594" y="4000680"/>
            <a:ext cx="1011003"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5" name="Straight Arrow Connector 54"/>
          <p:cNvCxnSpPr>
            <a:stCxn id="34" idx="0"/>
            <a:endCxn id="40" idx="2"/>
          </p:cNvCxnSpPr>
          <p:nvPr/>
        </p:nvCxnSpPr>
        <p:spPr bwMode="auto">
          <a:xfrm flipV="1">
            <a:off x="7901837" y="3250930"/>
            <a:ext cx="0" cy="33065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8" name="Straight Arrow Connector 57"/>
          <p:cNvCxnSpPr>
            <a:stCxn id="40" idx="0"/>
            <a:endCxn id="39" idx="2"/>
          </p:cNvCxnSpPr>
          <p:nvPr/>
        </p:nvCxnSpPr>
        <p:spPr bwMode="auto">
          <a:xfrm flipV="1">
            <a:off x="7901837" y="2299942"/>
            <a:ext cx="0" cy="264962"/>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grpSp>
        <p:nvGrpSpPr>
          <p:cNvPr id="68" name="Group 67"/>
          <p:cNvGrpSpPr/>
          <p:nvPr/>
        </p:nvGrpSpPr>
        <p:grpSpPr>
          <a:xfrm>
            <a:off x="3155546" y="4725144"/>
            <a:ext cx="4201616" cy="1911313"/>
            <a:chOff x="2890664" y="4686039"/>
            <a:chExt cx="4201616" cy="1911313"/>
          </a:xfrm>
        </p:grpSpPr>
        <p:sp>
          <p:nvSpPr>
            <p:cNvPr id="11" name="Rounded Rectangle 10"/>
            <p:cNvSpPr/>
            <p:nvPr/>
          </p:nvSpPr>
          <p:spPr bwMode="auto">
            <a:xfrm>
              <a:off x="2890664" y="4686039"/>
              <a:ext cx="4201616" cy="759185"/>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Information Entropy based Weighted Similarity (IEWS) Model </a:t>
              </a:r>
            </a:p>
            <a:p>
              <a:pPr algn="ctr" eaLnBrk="0" hangingPunct="0"/>
              <a:endParaRPr lang="en-US" sz="2000" dirty="0">
                <a:latin typeface="Arial" pitchFamily="-110" charset="0"/>
                <a:ea typeface="ＭＳ Ｐゴシック" pitchFamily="-110" charset="-128"/>
                <a:cs typeface="ＭＳ Ｐゴシック" pitchFamily="-110" charset="-128"/>
              </a:endParaRPr>
            </a:p>
          </p:txBody>
        </p:sp>
        <p:sp>
          <p:nvSpPr>
            <p:cNvPr id="15" name="Snip Single Corner Rectangle 14"/>
            <p:cNvSpPr/>
            <p:nvPr/>
          </p:nvSpPr>
          <p:spPr bwMode="auto">
            <a:xfrm>
              <a:off x="2890664"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Information Entropy Computation</a:t>
              </a:r>
              <a:endParaRPr lang="en-US" sz="1800" dirty="0">
                <a:latin typeface="Arial" pitchFamily="-110" charset="0"/>
                <a:ea typeface="ＭＳ Ｐゴシック" pitchFamily="-110" charset="-128"/>
                <a:cs typeface="ＭＳ Ｐゴシック" pitchFamily="-110" charset="-128"/>
              </a:endParaRPr>
            </a:p>
          </p:txBody>
        </p:sp>
        <p:sp>
          <p:nvSpPr>
            <p:cNvPr id="38" name="Snip Single Corner Rectangle 37"/>
            <p:cNvSpPr/>
            <p:nvPr/>
          </p:nvSpPr>
          <p:spPr bwMode="auto">
            <a:xfrm flipH="1">
              <a:off x="5434093"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Triple-wise Similarity Computation</a:t>
              </a:r>
              <a:endParaRPr lang="en-US" sz="1800" dirty="0">
                <a:latin typeface="Arial" pitchFamily="-110" charset="0"/>
                <a:ea typeface="ＭＳ Ｐゴシック" pitchFamily="-110" charset="-128"/>
                <a:cs typeface="ＭＳ Ｐゴシック" pitchFamily="-110" charset="-128"/>
              </a:endParaRPr>
            </a:p>
          </p:txBody>
        </p:sp>
        <p:cxnSp>
          <p:nvCxnSpPr>
            <p:cNvPr id="61" name="Straight Arrow Connector 60"/>
            <p:cNvCxnSpPr>
              <a:stCxn id="15" idx="0"/>
              <a:endCxn id="11" idx="2"/>
            </p:cNvCxnSpPr>
            <p:nvPr/>
          </p:nvCxnSpPr>
          <p:spPr bwMode="auto">
            <a:xfrm flipV="1">
              <a:off x="4546848" y="5445224"/>
              <a:ext cx="444624"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65" name="Straight Arrow Connector 64"/>
            <p:cNvCxnSpPr>
              <a:stCxn id="38" idx="0"/>
              <a:endCxn id="11" idx="2"/>
            </p:cNvCxnSpPr>
            <p:nvPr/>
          </p:nvCxnSpPr>
          <p:spPr bwMode="auto">
            <a:xfrm flipH="1" flipV="1">
              <a:off x="4991472" y="5445224"/>
              <a:ext cx="442621"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grpSp>
      <p:cxnSp>
        <p:nvCxnSpPr>
          <p:cNvPr id="69" name="Straight Arrow Connector 68"/>
          <p:cNvCxnSpPr>
            <a:stCxn id="11" idx="0"/>
            <a:endCxn id="12" idx="2"/>
          </p:cNvCxnSpPr>
          <p:nvPr/>
        </p:nvCxnSpPr>
        <p:spPr bwMode="auto">
          <a:xfrm flipV="1">
            <a:off x="5256354" y="4343693"/>
            <a:ext cx="0" cy="381451"/>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sp>
        <p:nvSpPr>
          <p:cNvPr id="74" name="Flowchart: Process 73"/>
          <p:cNvSpPr/>
          <p:nvPr/>
        </p:nvSpPr>
        <p:spPr bwMode="auto">
          <a:xfrm>
            <a:off x="6681320" y="4365104"/>
            <a:ext cx="2211160" cy="686026"/>
          </a:xfrm>
          <a:prstGeom prst="flowChartProcess">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r>
              <a:rPr lang="en-US" sz="2000" dirty="0" smtClean="0">
                <a:latin typeface="Arial" pitchFamily="-110" charset="0"/>
                <a:ea typeface="ＭＳ Ｐゴシック" pitchFamily="-110" charset="-128"/>
                <a:cs typeface="ＭＳ Ｐゴシック" pitchFamily="-110" charset="-128"/>
              </a:rPr>
              <a:t>Similarity Matrix</a:t>
            </a:r>
            <a:endParaRPr lang="en-US" sz="2000" dirty="0">
              <a:latin typeface="Arial" pitchFamily="-110" charset="0"/>
              <a:ea typeface="ＭＳ Ｐゴシック" pitchFamily="-110" charset="-128"/>
              <a:cs typeface="ＭＳ Ｐゴシック" pitchFamily="-110" charset="-128"/>
            </a:endParaRPr>
          </a:p>
        </p:txBody>
      </p:sp>
      <p:sp>
        <p:nvSpPr>
          <p:cNvPr id="3" name="Flowchart: Process 2"/>
          <p:cNvSpPr/>
          <p:nvPr/>
        </p:nvSpPr>
        <p:spPr bwMode="auto">
          <a:xfrm>
            <a:off x="0" y="1330608"/>
            <a:ext cx="9144000" cy="5527392"/>
          </a:xfrm>
          <a:prstGeom prst="flowChartProcess">
            <a:avLst/>
          </a:prstGeom>
          <a:solidFill>
            <a:schemeClr val="bg1">
              <a:alpha val="9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8" name="Flowchart: Document 27"/>
          <p:cNvSpPr/>
          <p:nvPr/>
        </p:nvSpPr>
        <p:spPr bwMode="auto">
          <a:xfrm>
            <a:off x="1679087"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Input Entities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9" name="Rounded Rectangle 28"/>
          <p:cNvSpPr/>
          <p:nvPr/>
        </p:nvSpPr>
        <p:spPr bwMode="auto">
          <a:xfrm>
            <a:off x="108275" y="2502897"/>
            <a:ext cx="1270992" cy="810662"/>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Prefix-blocking</a:t>
            </a:r>
          </a:p>
        </p:txBody>
      </p:sp>
      <p:sp>
        <p:nvSpPr>
          <p:cNvPr id="30" name="Flowchart: Process 29"/>
          <p:cNvSpPr/>
          <p:nvPr/>
        </p:nvSpPr>
        <p:spPr bwMode="auto">
          <a:xfrm>
            <a:off x="1720049" y="2704669"/>
            <a:ext cx="1634480" cy="407118"/>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Blocking</a:t>
            </a:r>
          </a:p>
        </p:txBody>
      </p:sp>
      <p:sp>
        <p:nvSpPr>
          <p:cNvPr id="31" name="Flowchart: Document 30"/>
          <p:cNvSpPr/>
          <p:nvPr/>
        </p:nvSpPr>
        <p:spPr bwMode="auto">
          <a:xfrm>
            <a:off x="1679087" y="3564248"/>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Entity Blocks</a:t>
            </a:r>
          </a:p>
        </p:txBody>
      </p:sp>
      <p:cxnSp>
        <p:nvCxnSpPr>
          <p:cNvPr id="32" name="Straight Arrow Connector 31"/>
          <p:cNvCxnSpPr>
            <a:stCxn id="28" idx="2"/>
            <a:endCxn id="30" idx="0"/>
          </p:cNvCxnSpPr>
          <p:nvPr/>
        </p:nvCxnSpPr>
        <p:spPr bwMode="auto">
          <a:xfrm>
            <a:off x="2537289" y="2299942"/>
            <a:ext cx="0" cy="404727"/>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33" name="Straight Arrow Connector 32"/>
          <p:cNvCxnSpPr>
            <a:stCxn id="30" idx="2"/>
            <a:endCxn id="31" idx="0"/>
          </p:cNvCxnSpPr>
          <p:nvPr/>
        </p:nvCxnSpPr>
        <p:spPr bwMode="auto">
          <a:xfrm>
            <a:off x="2537289" y="3111787"/>
            <a:ext cx="0" cy="452461"/>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35" name="Straight Arrow Connector 34"/>
          <p:cNvCxnSpPr>
            <a:stCxn id="29" idx="3"/>
            <a:endCxn id="30" idx="1"/>
          </p:cNvCxnSpPr>
          <p:nvPr/>
        </p:nvCxnSpPr>
        <p:spPr bwMode="auto">
          <a:xfrm>
            <a:off x="1379267" y="2908228"/>
            <a:ext cx="340782" cy="0"/>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sp>
        <p:nvSpPr>
          <p:cNvPr id="41" name="Content Placeholder 2"/>
          <p:cNvSpPr>
            <a:spLocks noGrp="1"/>
          </p:cNvSpPr>
          <p:nvPr>
            <p:ph idx="1"/>
          </p:nvPr>
        </p:nvSpPr>
        <p:spPr>
          <a:xfrm>
            <a:off x="3707904" y="1484784"/>
            <a:ext cx="5112568" cy="436432"/>
          </a:xfrm>
          <a:solidFill>
            <a:schemeClr val="bg1">
              <a:lumMod val="95000"/>
            </a:schemeClr>
          </a:solidFill>
        </p:spPr>
        <p:txBody>
          <a:bodyPr/>
          <a:lstStyle/>
          <a:p>
            <a:r>
              <a:rPr lang="en-US" sz="2000" dirty="0" smtClean="0"/>
              <a:t>Input: two or more large sets of </a:t>
            </a:r>
            <a:r>
              <a:rPr lang="en-US" sz="2000" dirty="0" smtClean="0"/>
              <a:t>entities</a:t>
            </a:r>
            <a:endParaRPr lang="en-US" sz="2000" dirty="0" smtClean="0"/>
          </a:p>
        </p:txBody>
      </p:sp>
      <p:grpSp>
        <p:nvGrpSpPr>
          <p:cNvPr id="5" name="Group 4"/>
          <p:cNvGrpSpPr/>
          <p:nvPr/>
        </p:nvGrpSpPr>
        <p:grpSpPr>
          <a:xfrm>
            <a:off x="3707904" y="2039501"/>
            <a:ext cx="5184576" cy="3085788"/>
            <a:chOff x="3707904" y="2039501"/>
            <a:chExt cx="5184576" cy="3085788"/>
          </a:xfrm>
        </p:grpSpPr>
        <p:sp>
          <p:nvSpPr>
            <p:cNvPr id="45" name="Rectangle 44"/>
            <p:cNvSpPr/>
            <p:nvPr/>
          </p:nvSpPr>
          <p:spPr>
            <a:xfrm>
              <a:off x="3707904" y="2373767"/>
              <a:ext cx="5184576" cy="2751522"/>
            </a:xfrm>
            <a:prstGeom prst="rect">
              <a:avLst/>
            </a:prstGeom>
            <a:solidFill>
              <a:schemeClr val="bg1">
                <a:lumMod val="95000"/>
              </a:schemeClr>
            </a:solidFill>
          </p:spPr>
          <p:txBody>
            <a:bodyPr wrap="square">
              <a:spAutoFit/>
            </a:bodyPr>
            <a:lstStyle/>
            <a:p>
              <a:pPr>
                <a:lnSpc>
                  <a:spcPct val="120000"/>
                </a:lnSpc>
              </a:pPr>
              <a:r>
                <a:rPr lang="en-US" sz="1600" dirty="0" err="1"/>
                <a:t>isc:</a:t>
              </a:r>
              <a:r>
                <a:rPr lang="en-US" sz="1600" dirty="0" err="1">
                  <a:solidFill>
                    <a:srgbClr val="0070C0"/>
                  </a:solidFill>
                </a:rPr>
                <a:t>Archean</a:t>
              </a:r>
              <a:endParaRPr lang="en-US" sz="1600" dirty="0">
                <a:solidFill>
                  <a:srgbClr val="0070C0"/>
                </a:solidFill>
              </a:endParaRPr>
            </a:p>
            <a:p>
              <a:pPr>
                <a:lnSpc>
                  <a:spcPct val="120000"/>
                </a:lnSpc>
              </a:pPr>
              <a:r>
                <a:rPr lang="en-US" sz="1600" dirty="0"/>
                <a:t>      rdf:type </a:t>
              </a:r>
              <a:r>
                <a:rPr lang="en-US" sz="1600" dirty="0" err="1"/>
                <a:t>gts:GeochronologicEra</a:t>
              </a:r>
              <a:r>
                <a:rPr lang="en-US" sz="1600" dirty="0"/>
                <a:t> , </a:t>
              </a:r>
              <a:r>
                <a:rPr lang="en-US" sz="1600" dirty="0" err="1"/>
                <a:t>skos:Concept</a:t>
              </a:r>
              <a:r>
                <a:rPr lang="en-US" sz="1600" dirty="0"/>
                <a:t> ;</a:t>
              </a:r>
            </a:p>
            <a:p>
              <a:pPr>
                <a:lnSpc>
                  <a:spcPct val="120000"/>
                </a:lnSpc>
              </a:pPr>
              <a:r>
                <a:rPr lang="en-US" sz="1600" dirty="0"/>
                <a:t>      </a:t>
              </a:r>
              <a:r>
                <a:rPr lang="en-US" sz="1600" dirty="0" err="1"/>
                <a:t>rdfs:comment</a:t>
              </a:r>
              <a:r>
                <a:rPr lang="en-US" sz="1600" dirty="0"/>
                <a:t> "younger bound-2500.0"@en , "older bound-4000.0"@en ;</a:t>
              </a:r>
            </a:p>
            <a:p>
              <a:pPr>
                <a:lnSpc>
                  <a:spcPct val="120000"/>
                </a:lnSpc>
              </a:pPr>
              <a:r>
                <a:rPr lang="en-US" sz="1600" dirty="0"/>
                <a:t>      </a:t>
              </a:r>
              <a:r>
                <a:rPr lang="en-US" sz="1600" dirty="0" err="1"/>
                <a:t>rdfs:label</a:t>
              </a:r>
              <a:r>
                <a:rPr lang="en-US" sz="1600" dirty="0"/>
                <a:t> "</a:t>
              </a:r>
              <a:r>
                <a:rPr lang="en-US" sz="1600" dirty="0" err="1"/>
                <a:t>Archean</a:t>
              </a:r>
              <a:r>
                <a:rPr lang="en-US" sz="1600" dirty="0"/>
                <a:t> </a:t>
              </a:r>
              <a:r>
                <a:rPr lang="en-US" sz="1600" dirty="0" err="1"/>
                <a:t>Eon"@en</a:t>
              </a:r>
              <a:r>
                <a:rPr lang="en-US" sz="1600" dirty="0"/>
                <a:t> ;</a:t>
              </a:r>
            </a:p>
            <a:p>
              <a:pPr>
                <a:lnSpc>
                  <a:spcPct val="120000"/>
                </a:lnSpc>
              </a:pPr>
              <a:r>
                <a:rPr lang="en-US" sz="1600" dirty="0"/>
                <a:t>      </a:t>
              </a:r>
              <a:r>
                <a:rPr lang="en-US" sz="1600" dirty="0" err="1"/>
                <a:t>gts:rank</a:t>
              </a:r>
              <a:r>
                <a:rPr lang="en-US" sz="1600" dirty="0"/>
                <a:t> &lt;http://resource.geosciml.org/ontology/timescale/rank/Eon&gt; </a:t>
              </a:r>
              <a:r>
                <a:rPr lang="en-US" sz="1600" dirty="0" smtClean="0"/>
                <a:t>;</a:t>
              </a:r>
            </a:p>
            <a:p>
              <a:pPr>
                <a:lnSpc>
                  <a:spcPct val="120000"/>
                </a:lnSpc>
              </a:pPr>
              <a:r>
                <a:rPr lang="en-US" sz="1600" dirty="0"/>
                <a:t> </a:t>
              </a:r>
              <a:r>
                <a:rPr lang="en-US" sz="1600" dirty="0" smtClean="0"/>
                <a:t>     … …</a:t>
              </a:r>
              <a:endParaRPr lang="en-US" sz="1600" dirty="0"/>
            </a:p>
          </p:txBody>
        </p:sp>
        <p:sp>
          <p:nvSpPr>
            <p:cNvPr id="47" name="Title 1"/>
            <p:cNvSpPr txBox="1">
              <a:spLocks/>
            </p:cNvSpPr>
            <p:nvPr/>
          </p:nvSpPr>
          <p:spPr bwMode="auto">
            <a:xfrm>
              <a:off x="3717784" y="2039501"/>
              <a:ext cx="2695591" cy="36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32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a:lstStyle>
            <a:p>
              <a:pPr algn="l"/>
              <a:r>
                <a:rPr lang="en-US" sz="1800" b="1" kern="1200" dirty="0" smtClean="0">
                  <a:solidFill>
                    <a:srgbClr val="0070C0"/>
                  </a:solidFill>
                  <a:latin typeface="Comic Sans MS" pitchFamily="66" charset="0"/>
                  <a:ea typeface="ＭＳ Ｐゴシック" pitchFamily="34" charset="-128"/>
                  <a:cs typeface="+mn-cs"/>
                </a:rPr>
                <a:t>An example </a:t>
              </a:r>
              <a:r>
                <a:rPr lang="en-US" sz="1800" b="1" kern="1200" dirty="0" smtClean="0">
                  <a:solidFill>
                    <a:srgbClr val="0070C0"/>
                  </a:solidFill>
                  <a:latin typeface="Comic Sans MS" pitchFamily="66" charset="0"/>
                  <a:ea typeface="ＭＳ Ｐゴシック" pitchFamily="34" charset="-128"/>
                  <a:cs typeface="+mn-cs"/>
                </a:rPr>
                <a:t>entity</a:t>
              </a:r>
              <a:endParaRPr lang="en-US" sz="1800" b="1" kern="1200" dirty="0">
                <a:solidFill>
                  <a:srgbClr val="0070C0"/>
                </a:solidFill>
                <a:latin typeface="Comic Sans MS" pitchFamily="66" charset="0"/>
                <a:ea typeface="ＭＳ Ｐゴシック" pitchFamily="34" charset="-128"/>
                <a:cs typeface="+mn-cs"/>
              </a:endParaRPr>
            </a:p>
          </p:txBody>
        </p:sp>
      </p:grpSp>
      <p:sp>
        <p:nvSpPr>
          <p:cNvPr id="44"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z="1600" smtClean="0">
                <a:solidFill>
                  <a:schemeClr val="tx1">
                    <a:lumMod val="95000"/>
                    <a:lumOff val="5000"/>
                  </a:schemeClr>
                </a:solidFill>
              </a:rPr>
              <a:pPr/>
              <a:t>7</a:t>
            </a:fld>
            <a:endParaRPr lang="en-US" sz="1600" dirty="0">
              <a:solidFill>
                <a:schemeClr val="tx1">
                  <a:lumMod val="95000"/>
                  <a:lumOff val="5000"/>
                </a:schemeClr>
              </a:solidFill>
            </a:endParaRPr>
          </a:p>
        </p:txBody>
      </p:sp>
    </p:spTree>
    <p:extLst>
      <p:ext uri="{BB962C8B-B14F-4D97-AF65-F5344CB8AC3E}">
        <p14:creationId xmlns:p14="http://schemas.microsoft.com/office/powerpoint/2010/main" val="149878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Prefix: Rare Keywords</a:t>
            </a:r>
            <a:endParaRPr lang="en-US" sz="2800" dirty="0"/>
          </a:p>
        </p:txBody>
      </p:sp>
      <p:sp>
        <p:nvSpPr>
          <p:cNvPr id="6" name="Flowchart: Document 5"/>
          <p:cNvSpPr/>
          <p:nvPr/>
        </p:nvSpPr>
        <p:spPr bwMode="auto">
          <a:xfrm>
            <a:off x="1678316"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Input Entities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Rounded Rectangle 6"/>
          <p:cNvSpPr/>
          <p:nvPr/>
        </p:nvSpPr>
        <p:spPr bwMode="auto">
          <a:xfrm>
            <a:off x="107504" y="2502897"/>
            <a:ext cx="1270992" cy="810662"/>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Prefix-blocking</a:t>
            </a:r>
          </a:p>
        </p:txBody>
      </p:sp>
      <p:sp>
        <p:nvSpPr>
          <p:cNvPr id="8" name="Flowchart: Process 7"/>
          <p:cNvSpPr/>
          <p:nvPr/>
        </p:nvSpPr>
        <p:spPr bwMode="auto">
          <a:xfrm>
            <a:off x="1719278" y="2704669"/>
            <a:ext cx="1634480" cy="407118"/>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Blocking</a:t>
            </a:r>
          </a:p>
        </p:txBody>
      </p:sp>
      <p:sp>
        <p:nvSpPr>
          <p:cNvPr id="12" name="Flowchart: Process 11"/>
          <p:cNvSpPr/>
          <p:nvPr/>
        </p:nvSpPr>
        <p:spPr bwMode="auto">
          <a:xfrm>
            <a:off x="4439114" y="3657667"/>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Computing Similarity</a:t>
            </a:r>
            <a:endParaRPr lang="en-US" sz="2000" dirty="0">
              <a:latin typeface="Arial" pitchFamily="-110" charset="0"/>
              <a:ea typeface="ＭＳ Ｐゴシック" pitchFamily="-110" charset="-128"/>
              <a:cs typeface="ＭＳ Ｐゴシック" pitchFamily="-110" charset="-128"/>
            </a:endParaRPr>
          </a:p>
        </p:txBody>
      </p:sp>
      <p:graphicFrame>
        <p:nvGraphicFramePr>
          <p:cNvPr id="34" name="Table 33"/>
          <p:cNvGraphicFramePr>
            <a:graphicFrameLocks noGrp="1"/>
          </p:cNvGraphicFramePr>
          <p:nvPr>
            <p:extLst/>
          </p:nvPr>
        </p:nvGraphicFramePr>
        <p:xfrm>
          <a:off x="7084597" y="3581580"/>
          <a:ext cx="1634480" cy="838200"/>
        </p:xfrm>
        <a:graphic>
          <a:graphicData uri="http://schemas.openxmlformats.org/drawingml/2006/table">
            <a:tbl>
              <a:tblPr firstRow="1" bandRow="1">
                <a:tableStyleId>{5C22544A-7EE6-4342-B048-85BDC9FD1C3A}</a:tableStyleId>
              </a:tblPr>
              <a:tblGrid>
                <a:gridCol w="326896"/>
                <a:gridCol w="326896"/>
                <a:gridCol w="326896"/>
                <a:gridCol w="326896"/>
                <a:gridCol w="326896"/>
              </a:tblGrid>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bl>
          </a:graphicData>
        </a:graphic>
      </p:graphicFrame>
      <p:sp>
        <p:nvSpPr>
          <p:cNvPr id="37" name="Flowchart: Document 36"/>
          <p:cNvSpPr/>
          <p:nvPr/>
        </p:nvSpPr>
        <p:spPr bwMode="auto">
          <a:xfrm>
            <a:off x="1678316" y="3564248"/>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Entity Blocks</a:t>
            </a:r>
          </a:p>
        </p:txBody>
      </p:sp>
      <p:sp>
        <p:nvSpPr>
          <p:cNvPr id="39" name="Flowchart: Document 38"/>
          <p:cNvSpPr/>
          <p:nvPr/>
        </p:nvSpPr>
        <p:spPr bwMode="auto">
          <a:xfrm>
            <a:off x="7043635"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Final Matches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0" name="Flowchart: Process 39"/>
          <p:cNvSpPr/>
          <p:nvPr/>
        </p:nvSpPr>
        <p:spPr bwMode="auto">
          <a:xfrm>
            <a:off x="7084597" y="2564904"/>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Selecting Matches</a:t>
            </a:r>
            <a:endParaRPr lang="en-US" sz="2000" dirty="0">
              <a:latin typeface="Arial" pitchFamily="-110" charset="0"/>
              <a:ea typeface="ＭＳ Ｐゴシック" pitchFamily="-110" charset="-128"/>
              <a:cs typeface="ＭＳ Ｐゴシック" pitchFamily="-110" charset="-128"/>
            </a:endParaRPr>
          </a:p>
        </p:txBody>
      </p:sp>
      <p:cxnSp>
        <p:nvCxnSpPr>
          <p:cNvPr id="42" name="Straight Arrow Connector 41"/>
          <p:cNvCxnSpPr>
            <a:stCxn id="6" idx="2"/>
            <a:endCxn id="8" idx="0"/>
          </p:cNvCxnSpPr>
          <p:nvPr/>
        </p:nvCxnSpPr>
        <p:spPr bwMode="auto">
          <a:xfrm>
            <a:off x="2536518" y="2299942"/>
            <a:ext cx="0" cy="404727"/>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3" name="Straight Arrow Connector 42"/>
          <p:cNvCxnSpPr>
            <a:stCxn id="8" idx="2"/>
            <a:endCxn id="37" idx="0"/>
          </p:cNvCxnSpPr>
          <p:nvPr/>
        </p:nvCxnSpPr>
        <p:spPr bwMode="auto">
          <a:xfrm>
            <a:off x="2536518" y="3111787"/>
            <a:ext cx="0" cy="452461"/>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6" name="Straight Arrow Connector 45"/>
          <p:cNvCxnSpPr>
            <a:stCxn id="7" idx="3"/>
            <a:endCxn id="8" idx="1"/>
          </p:cNvCxnSpPr>
          <p:nvPr/>
        </p:nvCxnSpPr>
        <p:spPr bwMode="auto">
          <a:xfrm>
            <a:off x="1378496" y="2908228"/>
            <a:ext cx="340782" cy="0"/>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49" name="Straight Arrow Connector 48"/>
          <p:cNvCxnSpPr/>
          <p:nvPr/>
        </p:nvCxnSpPr>
        <p:spPr bwMode="auto">
          <a:xfrm>
            <a:off x="3394720" y="4000680"/>
            <a:ext cx="1054968"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2" name="Straight Arrow Connector 51"/>
          <p:cNvCxnSpPr>
            <a:stCxn id="12" idx="3"/>
            <a:endCxn id="34" idx="1"/>
          </p:cNvCxnSpPr>
          <p:nvPr/>
        </p:nvCxnSpPr>
        <p:spPr bwMode="auto">
          <a:xfrm>
            <a:off x="6073594" y="4000680"/>
            <a:ext cx="1011003"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5" name="Straight Arrow Connector 54"/>
          <p:cNvCxnSpPr>
            <a:stCxn id="34" idx="0"/>
            <a:endCxn id="40" idx="2"/>
          </p:cNvCxnSpPr>
          <p:nvPr/>
        </p:nvCxnSpPr>
        <p:spPr bwMode="auto">
          <a:xfrm flipV="1">
            <a:off x="7901837" y="3250930"/>
            <a:ext cx="0" cy="33065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8" name="Straight Arrow Connector 57"/>
          <p:cNvCxnSpPr>
            <a:stCxn id="40" idx="0"/>
            <a:endCxn id="39" idx="2"/>
          </p:cNvCxnSpPr>
          <p:nvPr/>
        </p:nvCxnSpPr>
        <p:spPr bwMode="auto">
          <a:xfrm flipV="1">
            <a:off x="7901837" y="2299942"/>
            <a:ext cx="0" cy="264962"/>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grpSp>
        <p:nvGrpSpPr>
          <p:cNvPr id="68" name="Group 67"/>
          <p:cNvGrpSpPr/>
          <p:nvPr/>
        </p:nvGrpSpPr>
        <p:grpSpPr>
          <a:xfrm>
            <a:off x="3155546" y="4725144"/>
            <a:ext cx="4201616" cy="1911313"/>
            <a:chOff x="2890664" y="4686039"/>
            <a:chExt cx="4201616" cy="1911313"/>
          </a:xfrm>
        </p:grpSpPr>
        <p:sp>
          <p:nvSpPr>
            <p:cNvPr id="11" name="Rounded Rectangle 10"/>
            <p:cNvSpPr/>
            <p:nvPr/>
          </p:nvSpPr>
          <p:spPr bwMode="auto">
            <a:xfrm>
              <a:off x="2890664" y="4686039"/>
              <a:ext cx="4201616" cy="759185"/>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Information Entropy based Weighted Similarity (IEWS) Model </a:t>
              </a:r>
            </a:p>
            <a:p>
              <a:pPr algn="ctr" eaLnBrk="0" hangingPunct="0"/>
              <a:endParaRPr lang="en-US" sz="2000" dirty="0">
                <a:latin typeface="Arial" pitchFamily="-110" charset="0"/>
                <a:ea typeface="ＭＳ Ｐゴシック" pitchFamily="-110" charset="-128"/>
                <a:cs typeface="ＭＳ Ｐゴシック" pitchFamily="-110" charset="-128"/>
              </a:endParaRPr>
            </a:p>
          </p:txBody>
        </p:sp>
        <p:sp>
          <p:nvSpPr>
            <p:cNvPr id="15" name="Snip Single Corner Rectangle 14"/>
            <p:cNvSpPr/>
            <p:nvPr/>
          </p:nvSpPr>
          <p:spPr bwMode="auto">
            <a:xfrm>
              <a:off x="2890664"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Information Entropy Computation</a:t>
              </a:r>
              <a:endParaRPr lang="en-US" sz="1800" dirty="0">
                <a:latin typeface="Arial" pitchFamily="-110" charset="0"/>
                <a:ea typeface="ＭＳ Ｐゴシック" pitchFamily="-110" charset="-128"/>
                <a:cs typeface="ＭＳ Ｐゴシック" pitchFamily="-110" charset="-128"/>
              </a:endParaRPr>
            </a:p>
          </p:txBody>
        </p:sp>
        <p:sp>
          <p:nvSpPr>
            <p:cNvPr id="38" name="Snip Single Corner Rectangle 37"/>
            <p:cNvSpPr/>
            <p:nvPr/>
          </p:nvSpPr>
          <p:spPr bwMode="auto">
            <a:xfrm flipH="1">
              <a:off x="5434093"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Triple-wise Similarity Computation</a:t>
              </a:r>
              <a:endParaRPr lang="en-US" sz="1800" dirty="0">
                <a:latin typeface="Arial" pitchFamily="-110" charset="0"/>
                <a:ea typeface="ＭＳ Ｐゴシック" pitchFamily="-110" charset="-128"/>
                <a:cs typeface="ＭＳ Ｐゴシック" pitchFamily="-110" charset="-128"/>
              </a:endParaRPr>
            </a:p>
          </p:txBody>
        </p:sp>
        <p:cxnSp>
          <p:nvCxnSpPr>
            <p:cNvPr id="61" name="Straight Arrow Connector 60"/>
            <p:cNvCxnSpPr>
              <a:stCxn id="15" idx="0"/>
              <a:endCxn id="11" idx="2"/>
            </p:cNvCxnSpPr>
            <p:nvPr/>
          </p:nvCxnSpPr>
          <p:spPr bwMode="auto">
            <a:xfrm flipV="1">
              <a:off x="4546848" y="5445224"/>
              <a:ext cx="444624"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65" name="Straight Arrow Connector 64"/>
            <p:cNvCxnSpPr>
              <a:stCxn id="38" idx="0"/>
              <a:endCxn id="11" idx="2"/>
            </p:cNvCxnSpPr>
            <p:nvPr/>
          </p:nvCxnSpPr>
          <p:spPr bwMode="auto">
            <a:xfrm flipH="1" flipV="1">
              <a:off x="4991472" y="5445224"/>
              <a:ext cx="442621"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grpSp>
      <p:cxnSp>
        <p:nvCxnSpPr>
          <p:cNvPr id="69" name="Straight Arrow Connector 68"/>
          <p:cNvCxnSpPr>
            <a:stCxn id="11" idx="0"/>
            <a:endCxn id="12" idx="2"/>
          </p:cNvCxnSpPr>
          <p:nvPr/>
        </p:nvCxnSpPr>
        <p:spPr bwMode="auto">
          <a:xfrm flipV="1">
            <a:off x="5256354" y="4343693"/>
            <a:ext cx="0" cy="381451"/>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sp>
        <p:nvSpPr>
          <p:cNvPr id="74" name="Flowchart: Process 73"/>
          <p:cNvSpPr/>
          <p:nvPr/>
        </p:nvSpPr>
        <p:spPr bwMode="auto">
          <a:xfrm>
            <a:off x="6681320" y="4365104"/>
            <a:ext cx="2211160" cy="686026"/>
          </a:xfrm>
          <a:prstGeom prst="flowChartProcess">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r>
              <a:rPr lang="en-US" sz="2000" dirty="0" smtClean="0">
                <a:latin typeface="Arial" pitchFamily="-110" charset="0"/>
                <a:ea typeface="ＭＳ Ｐゴシック" pitchFamily="-110" charset="-128"/>
                <a:cs typeface="ＭＳ Ｐゴシック" pitchFamily="-110" charset="-128"/>
              </a:rPr>
              <a:t>Similarity Matrix</a:t>
            </a:r>
            <a:endParaRPr lang="en-US" sz="2000" dirty="0">
              <a:latin typeface="Arial" pitchFamily="-110" charset="0"/>
              <a:ea typeface="ＭＳ Ｐゴシック" pitchFamily="-110" charset="-128"/>
              <a:cs typeface="ＭＳ Ｐゴシック" pitchFamily="-110" charset="-128"/>
            </a:endParaRPr>
          </a:p>
        </p:txBody>
      </p:sp>
      <p:sp>
        <p:nvSpPr>
          <p:cNvPr id="3" name="Flowchart: Process 2"/>
          <p:cNvSpPr/>
          <p:nvPr/>
        </p:nvSpPr>
        <p:spPr bwMode="auto">
          <a:xfrm>
            <a:off x="0" y="1330608"/>
            <a:ext cx="9144000" cy="5527392"/>
          </a:xfrm>
          <a:prstGeom prst="flowChartProcess">
            <a:avLst/>
          </a:prstGeom>
          <a:solidFill>
            <a:schemeClr val="bg1">
              <a:alpha val="9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8" name="Flowchart: Document 27"/>
          <p:cNvSpPr/>
          <p:nvPr/>
        </p:nvSpPr>
        <p:spPr bwMode="auto">
          <a:xfrm>
            <a:off x="1679087"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Input Entities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9" name="Rounded Rectangle 28"/>
          <p:cNvSpPr/>
          <p:nvPr/>
        </p:nvSpPr>
        <p:spPr bwMode="auto">
          <a:xfrm>
            <a:off x="108275" y="2502897"/>
            <a:ext cx="1270992" cy="810662"/>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Prefix-blocking</a:t>
            </a:r>
          </a:p>
        </p:txBody>
      </p:sp>
      <p:sp>
        <p:nvSpPr>
          <p:cNvPr id="30" name="Flowchart: Process 29"/>
          <p:cNvSpPr/>
          <p:nvPr/>
        </p:nvSpPr>
        <p:spPr bwMode="auto">
          <a:xfrm>
            <a:off x="1720049" y="2704669"/>
            <a:ext cx="1634480" cy="407118"/>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Blocking</a:t>
            </a:r>
          </a:p>
        </p:txBody>
      </p:sp>
      <p:sp>
        <p:nvSpPr>
          <p:cNvPr id="31" name="Flowchart: Document 30"/>
          <p:cNvSpPr/>
          <p:nvPr/>
        </p:nvSpPr>
        <p:spPr bwMode="auto">
          <a:xfrm>
            <a:off x="1679087" y="3564248"/>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Entity Blocks</a:t>
            </a:r>
          </a:p>
        </p:txBody>
      </p:sp>
      <p:cxnSp>
        <p:nvCxnSpPr>
          <p:cNvPr id="32" name="Straight Arrow Connector 31"/>
          <p:cNvCxnSpPr>
            <a:stCxn id="28" idx="2"/>
            <a:endCxn id="30" idx="0"/>
          </p:cNvCxnSpPr>
          <p:nvPr/>
        </p:nvCxnSpPr>
        <p:spPr bwMode="auto">
          <a:xfrm>
            <a:off x="2537289" y="2299942"/>
            <a:ext cx="0" cy="404727"/>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33" name="Straight Arrow Connector 32"/>
          <p:cNvCxnSpPr>
            <a:stCxn id="30" idx="2"/>
            <a:endCxn id="31" idx="0"/>
          </p:cNvCxnSpPr>
          <p:nvPr/>
        </p:nvCxnSpPr>
        <p:spPr bwMode="auto">
          <a:xfrm>
            <a:off x="2537289" y="3111787"/>
            <a:ext cx="0" cy="452461"/>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35" name="Straight Arrow Connector 34"/>
          <p:cNvCxnSpPr>
            <a:stCxn id="29" idx="3"/>
            <a:endCxn id="30" idx="1"/>
          </p:cNvCxnSpPr>
          <p:nvPr/>
        </p:nvCxnSpPr>
        <p:spPr bwMode="auto">
          <a:xfrm>
            <a:off x="1379267" y="2908228"/>
            <a:ext cx="340782" cy="0"/>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sp>
        <p:nvSpPr>
          <p:cNvPr id="41" name="Content Placeholder 2"/>
          <p:cNvSpPr>
            <a:spLocks noGrp="1"/>
          </p:cNvSpPr>
          <p:nvPr>
            <p:ph idx="1"/>
          </p:nvPr>
        </p:nvSpPr>
        <p:spPr>
          <a:xfrm>
            <a:off x="3707904" y="1484784"/>
            <a:ext cx="5112568" cy="436432"/>
          </a:xfrm>
          <a:solidFill>
            <a:schemeClr val="bg1">
              <a:lumMod val="95000"/>
            </a:schemeClr>
          </a:solidFill>
        </p:spPr>
        <p:txBody>
          <a:bodyPr/>
          <a:lstStyle/>
          <a:p>
            <a:r>
              <a:rPr lang="en-US" sz="2000" dirty="0" smtClean="0"/>
              <a:t>Input: two or more large sets of </a:t>
            </a:r>
            <a:r>
              <a:rPr lang="en-US" sz="2000" dirty="0" smtClean="0"/>
              <a:t>entities</a:t>
            </a:r>
            <a:endParaRPr lang="en-US" sz="2000" dirty="0" smtClean="0"/>
          </a:p>
        </p:txBody>
      </p:sp>
      <p:sp>
        <p:nvSpPr>
          <p:cNvPr id="44" name="Content Placeholder 2"/>
          <p:cNvSpPr txBox="1">
            <a:spLocks/>
          </p:cNvSpPr>
          <p:nvPr/>
        </p:nvSpPr>
        <p:spPr bwMode="auto">
          <a:xfrm>
            <a:off x="3707904" y="2704670"/>
            <a:ext cx="5112568" cy="40711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dirty="0" smtClean="0"/>
              <a:t>Blocking: group similar </a:t>
            </a:r>
            <a:r>
              <a:rPr lang="en-US" sz="2000" dirty="0" smtClean="0"/>
              <a:t>entities</a:t>
            </a:r>
            <a:endParaRPr lang="en-US" sz="2000" dirty="0"/>
          </a:p>
        </p:txBody>
      </p:sp>
      <p:sp>
        <p:nvSpPr>
          <p:cNvPr id="36" name="Content Placeholder 2"/>
          <p:cNvSpPr txBox="1">
            <a:spLocks/>
          </p:cNvSpPr>
          <p:nvPr/>
        </p:nvSpPr>
        <p:spPr bwMode="auto">
          <a:xfrm>
            <a:off x="3707904" y="3212973"/>
            <a:ext cx="5112568" cy="2808315"/>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1800" dirty="0" smtClean="0">
                <a:solidFill>
                  <a:srgbClr val="0070C0"/>
                </a:solidFill>
              </a:rPr>
              <a:t>Efficiency</a:t>
            </a:r>
            <a:r>
              <a:rPr lang="en-US" sz="1800" dirty="0" smtClean="0"/>
              <a:t>: reduce number of </a:t>
            </a:r>
            <a:r>
              <a:rPr lang="en-US" sz="1800" dirty="0" smtClean="0"/>
              <a:t>entity </a:t>
            </a:r>
            <a:r>
              <a:rPr lang="en-US" sz="1800" dirty="0" smtClean="0"/>
              <a:t>pairs</a:t>
            </a:r>
          </a:p>
          <a:p>
            <a:r>
              <a:rPr lang="en-US" sz="1800" dirty="0" smtClean="0"/>
              <a:t>Grouping </a:t>
            </a:r>
            <a:r>
              <a:rPr lang="en-US" sz="1800" dirty="0" smtClean="0"/>
              <a:t>entities based </a:t>
            </a:r>
            <a:r>
              <a:rPr lang="en-US" sz="1800" dirty="0" smtClean="0"/>
              <a:t>on </a:t>
            </a:r>
            <a:r>
              <a:rPr lang="en-US" sz="1800" dirty="0" smtClean="0">
                <a:solidFill>
                  <a:srgbClr val="0070C0"/>
                </a:solidFill>
              </a:rPr>
              <a:t>keywords</a:t>
            </a:r>
            <a:r>
              <a:rPr lang="en-US" sz="1800" dirty="0" smtClean="0"/>
              <a:t> in their literal descriptions </a:t>
            </a:r>
          </a:p>
          <a:p>
            <a:r>
              <a:rPr lang="en-US" sz="1800" dirty="0" smtClean="0"/>
              <a:t>Intuition</a:t>
            </a:r>
            <a:r>
              <a:rPr lang="en-US" sz="1800" dirty="0"/>
              <a:t>: </a:t>
            </a:r>
            <a:r>
              <a:rPr lang="en-US" sz="1800" dirty="0" smtClean="0"/>
              <a:t>Entities </a:t>
            </a:r>
            <a:r>
              <a:rPr lang="en-US" sz="1800" dirty="0" smtClean="0"/>
              <a:t>that share </a:t>
            </a:r>
            <a:r>
              <a:rPr lang="en-US" sz="1800" dirty="0"/>
              <a:t>more </a:t>
            </a:r>
            <a:r>
              <a:rPr lang="en-US" sz="1800" dirty="0">
                <a:solidFill>
                  <a:srgbClr val="0070C0"/>
                </a:solidFill>
              </a:rPr>
              <a:t>rare keywords </a:t>
            </a:r>
            <a:r>
              <a:rPr lang="en-US" sz="1800" dirty="0" smtClean="0"/>
              <a:t>(prefix) </a:t>
            </a:r>
            <a:r>
              <a:rPr lang="en-US" sz="1800" dirty="0"/>
              <a:t>are more likely to be similar </a:t>
            </a:r>
          </a:p>
          <a:p>
            <a:r>
              <a:rPr lang="en-US" sz="1800" dirty="0" smtClean="0"/>
              <a:t>Prefix-blocking: ‘</a:t>
            </a:r>
            <a:r>
              <a:rPr lang="en-US" sz="1800" dirty="0" smtClean="0">
                <a:solidFill>
                  <a:srgbClr val="0070C0"/>
                </a:solidFill>
              </a:rPr>
              <a:t>prefixes</a:t>
            </a:r>
            <a:r>
              <a:rPr lang="en-US" sz="1800" dirty="0" smtClean="0"/>
              <a:t>’ are keywords that belong to the least number of </a:t>
            </a:r>
            <a:r>
              <a:rPr lang="en-US" sz="1800" dirty="0" smtClean="0"/>
              <a:t>entities</a:t>
            </a:r>
            <a:endParaRPr lang="en-US" sz="1800" dirty="0" smtClean="0"/>
          </a:p>
          <a:p>
            <a:r>
              <a:rPr lang="en-US" sz="1800" dirty="0" smtClean="0">
                <a:latin typeface="Arial" pitchFamily="-110" charset="0"/>
                <a:ea typeface="ＭＳ Ｐゴシック" pitchFamily="-110" charset="-128"/>
                <a:cs typeface="ＭＳ Ｐゴシック" pitchFamily="-110" charset="-128"/>
              </a:rPr>
              <a:t>The </a:t>
            </a:r>
            <a:r>
              <a:rPr lang="en-US" sz="1800" dirty="0">
                <a:solidFill>
                  <a:srgbClr val="0070C0"/>
                </a:solidFill>
                <a:latin typeface="Arial" pitchFamily="-110" charset="0"/>
                <a:ea typeface="ＭＳ Ｐゴシック" pitchFamily="-110" charset="-128"/>
                <a:cs typeface="ＭＳ Ｐゴシック" pitchFamily="-110" charset="-128"/>
              </a:rPr>
              <a:t>final </a:t>
            </a:r>
            <a:r>
              <a:rPr lang="en-US" sz="1800" dirty="0">
                <a:latin typeface="Arial" pitchFamily="-110" charset="0"/>
                <a:ea typeface="ＭＳ Ｐゴシック" pitchFamily="-110" charset="-128"/>
                <a:cs typeface="ＭＳ Ｐゴシック" pitchFamily="-110" charset="-128"/>
              </a:rPr>
              <a:t>similarity computation </a:t>
            </a:r>
            <a:r>
              <a:rPr lang="en-US" sz="1800" dirty="0" smtClean="0">
                <a:latin typeface="Arial" pitchFamily="-110" charset="0"/>
                <a:ea typeface="ＭＳ Ｐゴシック" pitchFamily="-110" charset="-128"/>
                <a:cs typeface="ＭＳ Ｐゴシック" pitchFamily="-110" charset="-128"/>
              </a:rPr>
              <a:t>will </a:t>
            </a:r>
            <a:r>
              <a:rPr lang="en-US" sz="1800" dirty="0">
                <a:latin typeface="Arial" pitchFamily="-110" charset="0"/>
                <a:ea typeface="ＭＳ Ｐゴシック" pitchFamily="-110" charset="-128"/>
                <a:cs typeface="ＭＳ Ｐゴシック" pitchFamily="-110" charset="-128"/>
              </a:rPr>
              <a:t>only apply to </a:t>
            </a:r>
            <a:r>
              <a:rPr lang="en-US" sz="1800" dirty="0" smtClean="0">
                <a:latin typeface="Arial" pitchFamily="-110" charset="0"/>
                <a:ea typeface="ＭＳ Ｐゴシック" pitchFamily="-110" charset="-128"/>
                <a:cs typeface="ＭＳ Ｐゴシック" pitchFamily="-110" charset="-128"/>
              </a:rPr>
              <a:t>entities </a:t>
            </a:r>
            <a:r>
              <a:rPr lang="en-US" sz="1800" dirty="0" smtClean="0">
                <a:latin typeface="Arial" pitchFamily="-110" charset="0"/>
                <a:ea typeface="ＭＳ Ｐゴシック" pitchFamily="-110" charset="-128"/>
                <a:cs typeface="ＭＳ Ｐゴシック" pitchFamily="-110" charset="-128"/>
              </a:rPr>
              <a:t>in </a:t>
            </a:r>
            <a:r>
              <a:rPr lang="en-US" sz="1800" dirty="0">
                <a:latin typeface="Arial" pitchFamily="-110" charset="0"/>
                <a:ea typeface="ＭＳ Ｐゴシック" pitchFamily="-110" charset="-128"/>
                <a:cs typeface="ＭＳ Ｐゴシック" pitchFamily="-110" charset="-128"/>
              </a:rPr>
              <a:t>the same block</a:t>
            </a:r>
            <a:endParaRPr lang="en-US" sz="1800" dirty="0"/>
          </a:p>
        </p:txBody>
      </p:sp>
      <p:sp>
        <p:nvSpPr>
          <p:cNvPr id="45"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z="1600" smtClean="0">
                <a:solidFill>
                  <a:schemeClr val="tx1">
                    <a:lumMod val="95000"/>
                    <a:lumOff val="5000"/>
                  </a:schemeClr>
                </a:solidFill>
              </a:rPr>
              <a:pPr/>
              <a:t>8</a:t>
            </a:fld>
            <a:endParaRPr lang="en-US" sz="1600" dirty="0">
              <a:solidFill>
                <a:schemeClr val="tx1">
                  <a:lumMod val="95000"/>
                  <a:lumOff val="5000"/>
                </a:schemeClr>
              </a:solidFill>
            </a:endParaRPr>
          </a:p>
        </p:txBody>
      </p:sp>
    </p:spTree>
    <p:extLst>
      <p:ext uri="{BB962C8B-B14F-4D97-AF65-F5344CB8AC3E}">
        <p14:creationId xmlns:p14="http://schemas.microsoft.com/office/powerpoint/2010/main" val="19530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Entity Blocks</a:t>
            </a:r>
            <a:endParaRPr lang="en-US" sz="2800" dirty="0"/>
          </a:p>
        </p:txBody>
      </p:sp>
      <p:sp>
        <p:nvSpPr>
          <p:cNvPr id="6" name="Flowchart: Document 5"/>
          <p:cNvSpPr/>
          <p:nvPr/>
        </p:nvSpPr>
        <p:spPr bwMode="auto">
          <a:xfrm>
            <a:off x="1678316"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Input Entities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Rounded Rectangle 6"/>
          <p:cNvSpPr/>
          <p:nvPr/>
        </p:nvSpPr>
        <p:spPr bwMode="auto">
          <a:xfrm>
            <a:off x="107504" y="2502897"/>
            <a:ext cx="1270992" cy="810662"/>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Prefix-blocking</a:t>
            </a:r>
          </a:p>
        </p:txBody>
      </p:sp>
      <p:sp>
        <p:nvSpPr>
          <p:cNvPr id="8" name="Flowchart: Process 7"/>
          <p:cNvSpPr/>
          <p:nvPr/>
        </p:nvSpPr>
        <p:spPr bwMode="auto">
          <a:xfrm>
            <a:off x="1719278" y="2704669"/>
            <a:ext cx="1634480" cy="407118"/>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Blocking</a:t>
            </a:r>
          </a:p>
        </p:txBody>
      </p:sp>
      <p:sp>
        <p:nvSpPr>
          <p:cNvPr id="12" name="Flowchart: Process 11"/>
          <p:cNvSpPr/>
          <p:nvPr/>
        </p:nvSpPr>
        <p:spPr bwMode="auto">
          <a:xfrm>
            <a:off x="4439114" y="3657667"/>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Computing Similarity</a:t>
            </a:r>
            <a:endParaRPr lang="en-US" sz="2000" dirty="0">
              <a:latin typeface="Arial" pitchFamily="-110" charset="0"/>
              <a:ea typeface="ＭＳ Ｐゴシック" pitchFamily="-110" charset="-128"/>
              <a:cs typeface="ＭＳ Ｐゴシック" pitchFamily="-110" charset="-128"/>
            </a:endParaRPr>
          </a:p>
        </p:txBody>
      </p:sp>
      <p:graphicFrame>
        <p:nvGraphicFramePr>
          <p:cNvPr id="34" name="Table 33"/>
          <p:cNvGraphicFramePr>
            <a:graphicFrameLocks noGrp="1"/>
          </p:cNvGraphicFramePr>
          <p:nvPr>
            <p:extLst/>
          </p:nvPr>
        </p:nvGraphicFramePr>
        <p:xfrm>
          <a:off x="7084597" y="3581580"/>
          <a:ext cx="1634480" cy="838200"/>
        </p:xfrm>
        <a:graphic>
          <a:graphicData uri="http://schemas.openxmlformats.org/drawingml/2006/table">
            <a:tbl>
              <a:tblPr firstRow="1" bandRow="1">
                <a:tableStyleId>{5C22544A-7EE6-4342-B048-85BDC9FD1C3A}</a:tableStyleId>
              </a:tblPr>
              <a:tblGrid>
                <a:gridCol w="326896"/>
                <a:gridCol w="326896"/>
                <a:gridCol w="326896"/>
                <a:gridCol w="326896"/>
                <a:gridCol w="326896"/>
              </a:tblGrid>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29614">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bl>
          </a:graphicData>
        </a:graphic>
      </p:graphicFrame>
      <p:sp>
        <p:nvSpPr>
          <p:cNvPr id="37" name="Flowchart: Document 36"/>
          <p:cNvSpPr/>
          <p:nvPr/>
        </p:nvSpPr>
        <p:spPr bwMode="auto">
          <a:xfrm>
            <a:off x="1678316" y="3564248"/>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Entity Blocks</a:t>
            </a:r>
          </a:p>
        </p:txBody>
      </p:sp>
      <p:sp>
        <p:nvSpPr>
          <p:cNvPr id="39" name="Flowchart: Document 38"/>
          <p:cNvSpPr/>
          <p:nvPr/>
        </p:nvSpPr>
        <p:spPr bwMode="auto">
          <a:xfrm>
            <a:off x="7043635"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Final Matches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0" name="Flowchart: Process 39"/>
          <p:cNvSpPr/>
          <p:nvPr/>
        </p:nvSpPr>
        <p:spPr bwMode="auto">
          <a:xfrm>
            <a:off x="7084597" y="2564904"/>
            <a:ext cx="1634480" cy="686026"/>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smtClean="0">
                <a:latin typeface="Arial" pitchFamily="-110" charset="0"/>
                <a:ea typeface="ＭＳ Ｐゴシック" pitchFamily="-110" charset="-128"/>
                <a:cs typeface="ＭＳ Ｐゴシック" pitchFamily="-110" charset="-128"/>
              </a:rPr>
              <a:t>Selecting Matches</a:t>
            </a:r>
            <a:endParaRPr lang="en-US" sz="2000" dirty="0">
              <a:latin typeface="Arial" pitchFamily="-110" charset="0"/>
              <a:ea typeface="ＭＳ Ｐゴシック" pitchFamily="-110" charset="-128"/>
              <a:cs typeface="ＭＳ Ｐゴシック" pitchFamily="-110" charset="-128"/>
            </a:endParaRPr>
          </a:p>
        </p:txBody>
      </p:sp>
      <p:cxnSp>
        <p:nvCxnSpPr>
          <p:cNvPr id="42" name="Straight Arrow Connector 41"/>
          <p:cNvCxnSpPr>
            <a:stCxn id="6" idx="2"/>
            <a:endCxn id="8" idx="0"/>
          </p:cNvCxnSpPr>
          <p:nvPr/>
        </p:nvCxnSpPr>
        <p:spPr bwMode="auto">
          <a:xfrm>
            <a:off x="2536518" y="2299942"/>
            <a:ext cx="0" cy="404727"/>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3" name="Straight Arrow Connector 42"/>
          <p:cNvCxnSpPr>
            <a:stCxn id="8" idx="2"/>
            <a:endCxn id="37" idx="0"/>
          </p:cNvCxnSpPr>
          <p:nvPr/>
        </p:nvCxnSpPr>
        <p:spPr bwMode="auto">
          <a:xfrm>
            <a:off x="2536518" y="3111787"/>
            <a:ext cx="0" cy="452461"/>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46" name="Straight Arrow Connector 45"/>
          <p:cNvCxnSpPr>
            <a:stCxn id="7" idx="3"/>
            <a:endCxn id="8" idx="1"/>
          </p:cNvCxnSpPr>
          <p:nvPr/>
        </p:nvCxnSpPr>
        <p:spPr bwMode="auto">
          <a:xfrm>
            <a:off x="1378496" y="2908228"/>
            <a:ext cx="340782" cy="0"/>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49" name="Straight Arrow Connector 48"/>
          <p:cNvCxnSpPr/>
          <p:nvPr/>
        </p:nvCxnSpPr>
        <p:spPr bwMode="auto">
          <a:xfrm>
            <a:off x="3394720" y="4000680"/>
            <a:ext cx="1054968"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2" name="Straight Arrow Connector 51"/>
          <p:cNvCxnSpPr>
            <a:stCxn id="12" idx="3"/>
            <a:endCxn id="34" idx="1"/>
          </p:cNvCxnSpPr>
          <p:nvPr/>
        </p:nvCxnSpPr>
        <p:spPr bwMode="auto">
          <a:xfrm>
            <a:off x="6073594" y="4000680"/>
            <a:ext cx="1011003"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5" name="Straight Arrow Connector 54"/>
          <p:cNvCxnSpPr>
            <a:stCxn id="34" idx="0"/>
            <a:endCxn id="40" idx="2"/>
          </p:cNvCxnSpPr>
          <p:nvPr/>
        </p:nvCxnSpPr>
        <p:spPr bwMode="auto">
          <a:xfrm flipV="1">
            <a:off x="7901837" y="3250930"/>
            <a:ext cx="0" cy="33065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58" name="Straight Arrow Connector 57"/>
          <p:cNvCxnSpPr>
            <a:stCxn id="40" idx="0"/>
            <a:endCxn id="39" idx="2"/>
          </p:cNvCxnSpPr>
          <p:nvPr/>
        </p:nvCxnSpPr>
        <p:spPr bwMode="auto">
          <a:xfrm flipV="1">
            <a:off x="7901837" y="2299942"/>
            <a:ext cx="0" cy="264962"/>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grpSp>
        <p:nvGrpSpPr>
          <p:cNvPr id="68" name="Group 67"/>
          <p:cNvGrpSpPr/>
          <p:nvPr/>
        </p:nvGrpSpPr>
        <p:grpSpPr>
          <a:xfrm>
            <a:off x="3155546" y="4725144"/>
            <a:ext cx="4201616" cy="1911313"/>
            <a:chOff x="2890664" y="4686039"/>
            <a:chExt cx="4201616" cy="1911313"/>
          </a:xfrm>
        </p:grpSpPr>
        <p:sp>
          <p:nvSpPr>
            <p:cNvPr id="11" name="Rounded Rectangle 10"/>
            <p:cNvSpPr/>
            <p:nvPr/>
          </p:nvSpPr>
          <p:spPr bwMode="auto">
            <a:xfrm>
              <a:off x="2890664" y="4686039"/>
              <a:ext cx="4201616" cy="759185"/>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Information Entropy based Weighted Similarity (IEWS) Model </a:t>
              </a:r>
            </a:p>
            <a:p>
              <a:pPr algn="ctr" eaLnBrk="0" hangingPunct="0"/>
              <a:endParaRPr lang="en-US" sz="2000" dirty="0">
                <a:latin typeface="Arial" pitchFamily="-110" charset="0"/>
                <a:ea typeface="ＭＳ Ｐゴシック" pitchFamily="-110" charset="-128"/>
                <a:cs typeface="ＭＳ Ｐゴシック" pitchFamily="-110" charset="-128"/>
              </a:endParaRPr>
            </a:p>
          </p:txBody>
        </p:sp>
        <p:sp>
          <p:nvSpPr>
            <p:cNvPr id="15" name="Snip Single Corner Rectangle 14"/>
            <p:cNvSpPr/>
            <p:nvPr/>
          </p:nvSpPr>
          <p:spPr bwMode="auto">
            <a:xfrm>
              <a:off x="2890664"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Information Entropy Computation</a:t>
              </a:r>
              <a:endParaRPr lang="en-US" sz="1800" dirty="0">
                <a:latin typeface="Arial" pitchFamily="-110" charset="0"/>
                <a:ea typeface="ＭＳ Ｐゴシック" pitchFamily="-110" charset="-128"/>
                <a:cs typeface="ＭＳ Ｐゴシック" pitchFamily="-110" charset="-128"/>
              </a:endParaRPr>
            </a:p>
          </p:txBody>
        </p:sp>
        <p:sp>
          <p:nvSpPr>
            <p:cNvPr id="38" name="Snip Single Corner Rectangle 37"/>
            <p:cNvSpPr/>
            <p:nvPr/>
          </p:nvSpPr>
          <p:spPr bwMode="auto">
            <a:xfrm flipH="1">
              <a:off x="5434093" y="5589240"/>
              <a:ext cx="1656184" cy="1008112"/>
            </a:xfrm>
            <a:prstGeom prst="snip1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800" dirty="0" smtClean="0">
                  <a:latin typeface="Arial" pitchFamily="-110" charset="0"/>
                  <a:ea typeface="ＭＳ Ｐゴシック" pitchFamily="-110" charset="-128"/>
                  <a:cs typeface="ＭＳ Ｐゴシック" pitchFamily="-110" charset="-128"/>
                </a:rPr>
                <a:t>Triple-wise Similarity Computation</a:t>
              </a:r>
              <a:endParaRPr lang="en-US" sz="1800" dirty="0">
                <a:latin typeface="Arial" pitchFamily="-110" charset="0"/>
                <a:ea typeface="ＭＳ Ｐゴシック" pitchFamily="-110" charset="-128"/>
                <a:cs typeface="ＭＳ Ｐゴシック" pitchFamily="-110" charset="-128"/>
              </a:endParaRPr>
            </a:p>
          </p:txBody>
        </p:sp>
        <p:cxnSp>
          <p:nvCxnSpPr>
            <p:cNvPr id="61" name="Straight Arrow Connector 60"/>
            <p:cNvCxnSpPr>
              <a:stCxn id="15" idx="0"/>
              <a:endCxn id="11" idx="2"/>
            </p:cNvCxnSpPr>
            <p:nvPr/>
          </p:nvCxnSpPr>
          <p:spPr bwMode="auto">
            <a:xfrm flipV="1">
              <a:off x="4546848" y="5445224"/>
              <a:ext cx="444624"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cxnSp>
          <p:nvCxnSpPr>
            <p:cNvPr id="65" name="Straight Arrow Connector 64"/>
            <p:cNvCxnSpPr>
              <a:stCxn id="38" idx="0"/>
              <a:endCxn id="11" idx="2"/>
            </p:cNvCxnSpPr>
            <p:nvPr/>
          </p:nvCxnSpPr>
          <p:spPr bwMode="auto">
            <a:xfrm flipH="1" flipV="1">
              <a:off x="4991472" y="5445224"/>
              <a:ext cx="442621" cy="648072"/>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grpSp>
      <p:cxnSp>
        <p:nvCxnSpPr>
          <p:cNvPr id="69" name="Straight Arrow Connector 68"/>
          <p:cNvCxnSpPr>
            <a:stCxn id="11" idx="0"/>
            <a:endCxn id="12" idx="2"/>
          </p:cNvCxnSpPr>
          <p:nvPr/>
        </p:nvCxnSpPr>
        <p:spPr bwMode="auto">
          <a:xfrm flipV="1">
            <a:off x="5256354" y="4343693"/>
            <a:ext cx="0" cy="381451"/>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sp>
        <p:nvSpPr>
          <p:cNvPr id="74" name="Flowchart: Process 73"/>
          <p:cNvSpPr/>
          <p:nvPr/>
        </p:nvSpPr>
        <p:spPr bwMode="auto">
          <a:xfrm>
            <a:off x="6681320" y="4365104"/>
            <a:ext cx="2211160" cy="686026"/>
          </a:xfrm>
          <a:prstGeom prst="flowChartProcess">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r>
              <a:rPr lang="en-US" sz="2000" dirty="0" smtClean="0">
                <a:latin typeface="Arial" pitchFamily="-110" charset="0"/>
                <a:ea typeface="ＭＳ Ｐゴシック" pitchFamily="-110" charset="-128"/>
                <a:cs typeface="ＭＳ Ｐゴシック" pitchFamily="-110" charset="-128"/>
              </a:rPr>
              <a:t>Similarity Matrix</a:t>
            </a:r>
            <a:endParaRPr lang="en-US" sz="2000" dirty="0">
              <a:latin typeface="Arial" pitchFamily="-110" charset="0"/>
              <a:ea typeface="ＭＳ Ｐゴシック" pitchFamily="-110" charset="-128"/>
              <a:cs typeface="ＭＳ Ｐゴシック" pitchFamily="-110" charset="-128"/>
            </a:endParaRPr>
          </a:p>
        </p:txBody>
      </p:sp>
      <p:sp>
        <p:nvSpPr>
          <p:cNvPr id="3" name="Flowchart: Process 2"/>
          <p:cNvSpPr/>
          <p:nvPr/>
        </p:nvSpPr>
        <p:spPr bwMode="auto">
          <a:xfrm>
            <a:off x="0" y="1330608"/>
            <a:ext cx="9144000" cy="5527392"/>
          </a:xfrm>
          <a:prstGeom prst="flowChartProcess">
            <a:avLst/>
          </a:prstGeom>
          <a:solidFill>
            <a:schemeClr val="bg1">
              <a:alpha val="9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8" name="Flowchart: Document 27"/>
          <p:cNvSpPr/>
          <p:nvPr/>
        </p:nvSpPr>
        <p:spPr bwMode="auto">
          <a:xfrm>
            <a:off x="1679087" y="1484784"/>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10" charset="0"/>
                <a:ea typeface="ＭＳ Ｐゴシック" pitchFamily="-110" charset="-128"/>
                <a:cs typeface="ＭＳ Ｐゴシック" pitchFamily="-110" charset="-128"/>
              </a:rPr>
              <a:t>Input Entities</a:t>
            </a:r>
            <a:endParaRPr kumimoji="0" lang="en-US" sz="20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9" name="Rounded Rectangle 28"/>
          <p:cNvSpPr/>
          <p:nvPr/>
        </p:nvSpPr>
        <p:spPr bwMode="auto">
          <a:xfrm>
            <a:off x="108275" y="2502897"/>
            <a:ext cx="1270992" cy="810662"/>
          </a:xfrm>
          <a:prstGeom prst="roundRect">
            <a:avLst/>
          </a:prstGeom>
          <a:solidFill>
            <a:srgbClr val="FFD9B3"/>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Prefix-blocking</a:t>
            </a:r>
          </a:p>
        </p:txBody>
      </p:sp>
      <p:sp>
        <p:nvSpPr>
          <p:cNvPr id="30" name="Flowchart: Process 29"/>
          <p:cNvSpPr/>
          <p:nvPr/>
        </p:nvSpPr>
        <p:spPr bwMode="auto">
          <a:xfrm>
            <a:off x="1720049" y="2704669"/>
            <a:ext cx="1634480" cy="407118"/>
          </a:xfrm>
          <a:prstGeom prst="flowChartProcess">
            <a:avLst/>
          </a:prstGeom>
          <a:solidFill>
            <a:srgbClr val="CCECFF"/>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Blocking</a:t>
            </a:r>
          </a:p>
        </p:txBody>
      </p:sp>
      <p:sp>
        <p:nvSpPr>
          <p:cNvPr id="31" name="Flowchart: Document 30"/>
          <p:cNvSpPr/>
          <p:nvPr/>
        </p:nvSpPr>
        <p:spPr bwMode="auto">
          <a:xfrm>
            <a:off x="1679087" y="3564248"/>
            <a:ext cx="1716404" cy="872864"/>
          </a:xfrm>
          <a:prstGeom prst="flowChartDocument">
            <a:avLst/>
          </a:prstGeom>
          <a:solidFill>
            <a:srgbClr val="CCFFCC"/>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dirty="0">
                <a:latin typeface="Arial" pitchFamily="-110" charset="0"/>
                <a:ea typeface="ＭＳ Ｐゴシック" pitchFamily="-110" charset="-128"/>
                <a:cs typeface="ＭＳ Ｐゴシック" pitchFamily="-110" charset="-128"/>
              </a:rPr>
              <a:t>Entity Blocks</a:t>
            </a:r>
          </a:p>
        </p:txBody>
      </p:sp>
      <p:cxnSp>
        <p:nvCxnSpPr>
          <p:cNvPr id="32" name="Straight Arrow Connector 31"/>
          <p:cNvCxnSpPr>
            <a:stCxn id="28" idx="2"/>
            <a:endCxn id="30" idx="0"/>
          </p:cNvCxnSpPr>
          <p:nvPr/>
        </p:nvCxnSpPr>
        <p:spPr bwMode="auto">
          <a:xfrm>
            <a:off x="2537289" y="2299942"/>
            <a:ext cx="0" cy="404727"/>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33" name="Straight Arrow Connector 32"/>
          <p:cNvCxnSpPr>
            <a:stCxn id="30" idx="2"/>
            <a:endCxn id="31" idx="0"/>
          </p:cNvCxnSpPr>
          <p:nvPr/>
        </p:nvCxnSpPr>
        <p:spPr bwMode="auto">
          <a:xfrm>
            <a:off x="2537289" y="3111787"/>
            <a:ext cx="0" cy="452461"/>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cxnSp>
        <p:nvCxnSpPr>
          <p:cNvPr id="35" name="Straight Arrow Connector 34"/>
          <p:cNvCxnSpPr>
            <a:stCxn id="29" idx="3"/>
            <a:endCxn id="30" idx="1"/>
          </p:cNvCxnSpPr>
          <p:nvPr/>
        </p:nvCxnSpPr>
        <p:spPr bwMode="auto">
          <a:xfrm>
            <a:off x="1379267" y="2908228"/>
            <a:ext cx="340782" cy="0"/>
          </a:xfrm>
          <a:prstGeom prst="straightConnector1">
            <a:avLst/>
          </a:prstGeom>
          <a:solidFill>
            <a:schemeClr val="accent1"/>
          </a:solidFill>
          <a:ln w="28575" cap="flat" cmpd="sng" algn="ctr">
            <a:solidFill>
              <a:schemeClr val="bg1">
                <a:lumMod val="50000"/>
              </a:schemeClr>
            </a:solidFill>
            <a:prstDash val="solid"/>
            <a:round/>
            <a:headEnd type="none" w="med" len="med"/>
            <a:tailEnd type="arrow"/>
          </a:ln>
          <a:effectLst/>
        </p:spPr>
      </p:cxnSp>
      <p:sp>
        <p:nvSpPr>
          <p:cNvPr id="41" name="Content Placeholder 2"/>
          <p:cNvSpPr>
            <a:spLocks noGrp="1"/>
          </p:cNvSpPr>
          <p:nvPr>
            <p:ph idx="1"/>
          </p:nvPr>
        </p:nvSpPr>
        <p:spPr>
          <a:xfrm>
            <a:off x="3707904" y="1484784"/>
            <a:ext cx="5112568" cy="436432"/>
          </a:xfrm>
          <a:solidFill>
            <a:schemeClr val="bg1">
              <a:lumMod val="95000"/>
            </a:schemeClr>
          </a:solidFill>
        </p:spPr>
        <p:txBody>
          <a:bodyPr/>
          <a:lstStyle/>
          <a:p>
            <a:r>
              <a:rPr lang="en-US" sz="2000" dirty="0" smtClean="0"/>
              <a:t>Input: two or more large sets of </a:t>
            </a:r>
            <a:r>
              <a:rPr lang="en-US" sz="2000" dirty="0" smtClean="0"/>
              <a:t>entities</a:t>
            </a:r>
            <a:endParaRPr lang="en-US" sz="2000" dirty="0" smtClean="0"/>
          </a:p>
        </p:txBody>
      </p:sp>
      <p:sp>
        <p:nvSpPr>
          <p:cNvPr id="44" name="Content Placeholder 2"/>
          <p:cNvSpPr txBox="1">
            <a:spLocks/>
          </p:cNvSpPr>
          <p:nvPr/>
        </p:nvSpPr>
        <p:spPr bwMode="auto">
          <a:xfrm>
            <a:off x="3707904" y="2704670"/>
            <a:ext cx="5112568" cy="40711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dirty="0" smtClean="0"/>
              <a:t>Blocking: group similar </a:t>
            </a:r>
            <a:r>
              <a:rPr lang="en-US" sz="2000" dirty="0" smtClean="0"/>
              <a:t>entities</a:t>
            </a:r>
            <a:endParaRPr lang="en-US" sz="2000" dirty="0"/>
          </a:p>
        </p:txBody>
      </p:sp>
      <p:grpSp>
        <p:nvGrpSpPr>
          <p:cNvPr id="18" name="Group 17"/>
          <p:cNvGrpSpPr/>
          <p:nvPr/>
        </p:nvGrpSpPr>
        <p:grpSpPr>
          <a:xfrm>
            <a:off x="254015" y="4581128"/>
            <a:ext cx="8616680" cy="2088232"/>
            <a:chOff x="254015" y="4581128"/>
            <a:chExt cx="8616680" cy="2088232"/>
          </a:xfrm>
        </p:grpSpPr>
        <p:grpSp>
          <p:nvGrpSpPr>
            <p:cNvPr id="17" name="Group 16"/>
            <p:cNvGrpSpPr/>
            <p:nvPr/>
          </p:nvGrpSpPr>
          <p:grpSpPr>
            <a:xfrm>
              <a:off x="254015" y="4581128"/>
              <a:ext cx="8616680" cy="2088232"/>
              <a:chOff x="254015" y="4437112"/>
              <a:chExt cx="8616680" cy="2088232"/>
            </a:xfrm>
          </p:grpSpPr>
          <p:sp>
            <p:nvSpPr>
              <p:cNvPr id="36" name="Content Placeholder 2"/>
              <p:cNvSpPr txBox="1">
                <a:spLocks/>
              </p:cNvSpPr>
              <p:nvPr/>
            </p:nvSpPr>
            <p:spPr bwMode="auto">
              <a:xfrm>
                <a:off x="254015" y="4581128"/>
                <a:ext cx="3381881" cy="1800200"/>
              </a:xfrm>
              <a:prstGeom prst="rect">
                <a:avLst/>
              </a:prstGeom>
              <a:solidFill>
                <a:schemeClr val="bg1">
                  <a:lumMod val="95000"/>
                </a:schemeClr>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1800" b="1" dirty="0">
                    <a:solidFill>
                      <a:srgbClr val="0070C0"/>
                    </a:solidFill>
                    <a:latin typeface="Comic Sans MS" pitchFamily="66" charset="0"/>
                    <a:ea typeface="ＭＳ Ｐゴシック" pitchFamily="34" charset="-128"/>
                  </a:rPr>
                  <a:t>4 </a:t>
                </a:r>
                <a:r>
                  <a:rPr lang="en-US" sz="1800" b="1" dirty="0" smtClean="0">
                    <a:solidFill>
                      <a:srgbClr val="0070C0"/>
                    </a:solidFill>
                    <a:latin typeface="Comic Sans MS" pitchFamily="66" charset="0"/>
                    <a:ea typeface="ＭＳ Ｐゴシック" pitchFamily="34" charset="-128"/>
                  </a:rPr>
                  <a:t>entities </a:t>
                </a:r>
                <a:r>
                  <a:rPr lang="en-US" sz="1800" b="1" dirty="0" smtClean="0">
                    <a:solidFill>
                      <a:srgbClr val="0070C0"/>
                    </a:solidFill>
                    <a:latin typeface="Comic Sans MS" pitchFamily="66" charset="0"/>
                    <a:ea typeface="ＭＳ Ｐゴシック" pitchFamily="34" charset="-128"/>
                  </a:rPr>
                  <a:t>&amp; their keywords </a:t>
                </a:r>
              </a:p>
              <a:p>
                <a:pPr marL="0" indent="0">
                  <a:buNone/>
                </a:pPr>
                <a:r>
                  <a:rPr lang="en-US" sz="1800" dirty="0" smtClean="0"/>
                  <a:t>w = {A, B, C, E, K, L}</a:t>
                </a:r>
              </a:p>
              <a:p>
                <a:pPr marL="0" indent="0">
                  <a:buNone/>
                </a:pPr>
                <a:r>
                  <a:rPr lang="en-US" sz="1800" dirty="0" smtClean="0"/>
                  <a:t>x = {C,D, E, L}</a:t>
                </a:r>
              </a:p>
              <a:p>
                <a:pPr marL="0" indent="0">
                  <a:buNone/>
                </a:pPr>
                <a:r>
                  <a:rPr lang="en-US" sz="1800" dirty="0" smtClean="0"/>
                  <a:t>y = {B, K, E, L}</a:t>
                </a:r>
              </a:p>
              <a:p>
                <a:pPr marL="0" indent="0">
                  <a:buNone/>
                </a:pPr>
                <a:r>
                  <a:rPr lang="en-US" sz="1800" dirty="0" smtClean="0"/>
                  <a:t>z = {A, B, L}</a:t>
                </a:r>
                <a:endParaRPr lang="en-US" sz="1800" dirty="0"/>
              </a:p>
            </p:txBody>
          </p:sp>
          <p:sp>
            <p:nvSpPr>
              <p:cNvPr id="45" name="Content Placeholder 2"/>
              <p:cNvSpPr txBox="1">
                <a:spLocks/>
              </p:cNvSpPr>
              <p:nvPr/>
            </p:nvSpPr>
            <p:spPr bwMode="auto">
              <a:xfrm>
                <a:off x="7164288" y="4437112"/>
                <a:ext cx="1706407" cy="2088232"/>
              </a:xfrm>
              <a:prstGeom prst="rect">
                <a:avLst/>
              </a:prstGeom>
              <a:solidFill>
                <a:schemeClr val="bg1">
                  <a:lumMod val="95000"/>
                </a:schemeClr>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1800" b="1" dirty="0" smtClean="0">
                    <a:solidFill>
                      <a:srgbClr val="0070C0"/>
                    </a:solidFill>
                    <a:latin typeface="Comic Sans MS" pitchFamily="66" charset="0"/>
                    <a:ea typeface="ＭＳ Ｐゴシック" pitchFamily="34" charset="-128"/>
                  </a:rPr>
                  <a:t>Result blocks</a:t>
                </a:r>
              </a:p>
              <a:p>
                <a:pPr marL="0" indent="0">
                  <a:buNone/>
                </a:pPr>
                <a:r>
                  <a:rPr lang="en-US" sz="1800" i="1" dirty="0" err="1" smtClean="0"/>
                  <a:t>l</a:t>
                </a:r>
                <a:r>
                  <a:rPr lang="en-US" sz="1800" i="1" baseline="-25000" dirty="0" err="1" smtClean="0"/>
                  <a:t>b</a:t>
                </a:r>
                <a:r>
                  <a:rPr lang="en-US" sz="1800" i="1" dirty="0" smtClean="0"/>
                  <a:t>=2, then:</a:t>
                </a:r>
                <a:endParaRPr lang="en-US" sz="1800" dirty="0" smtClean="0"/>
              </a:p>
              <a:p>
                <a:pPr marL="0" indent="0">
                  <a:buNone/>
                </a:pPr>
                <a:r>
                  <a:rPr lang="en-US" sz="1800" dirty="0" smtClean="0"/>
                  <a:t>A: {w, z}</a:t>
                </a:r>
              </a:p>
              <a:p>
                <a:pPr marL="0" indent="0">
                  <a:buNone/>
                </a:pPr>
                <a:r>
                  <a:rPr lang="en-US" sz="1800" dirty="0" smtClean="0"/>
                  <a:t>C: {w, x}</a:t>
                </a:r>
              </a:p>
              <a:p>
                <a:pPr marL="0" indent="0">
                  <a:buNone/>
                </a:pPr>
                <a:r>
                  <a:rPr lang="en-US" sz="1800" dirty="0" smtClean="0"/>
                  <a:t>D: {x}</a:t>
                </a:r>
              </a:p>
              <a:p>
                <a:pPr marL="0" indent="0">
                  <a:buNone/>
                </a:pPr>
                <a:r>
                  <a:rPr lang="en-US" sz="1800" dirty="0" smtClean="0"/>
                  <a:t>K: {w, y}</a:t>
                </a:r>
                <a:endParaRPr lang="en-US" sz="1800" dirty="0"/>
              </a:p>
            </p:txBody>
          </p:sp>
          <p:sp>
            <p:nvSpPr>
              <p:cNvPr id="47" name="Content Placeholder 2"/>
              <p:cNvSpPr txBox="1">
                <a:spLocks/>
              </p:cNvSpPr>
              <p:nvPr/>
            </p:nvSpPr>
            <p:spPr bwMode="auto">
              <a:xfrm>
                <a:off x="4139952" y="4581128"/>
                <a:ext cx="2397352" cy="1800200"/>
              </a:xfrm>
              <a:prstGeom prst="rect">
                <a:avLst/>
              </a:prstGeom>
              <a:solidFill>
                <a:schemeClr val="bg1">
                  <a:lumMod val="95000"/>
                </a:schemeClr>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1800" b="1" dirty="0" smtClean="0">
                    <a:solidFill>
                      <a:srgbClr val="0070C0"/>
                    </a:solidFill>
                    <a:latin typeface="Comic Sans MS" pitchFamily="66" charset="0"/>
                    <a:ea typeface="ＭＳ Ｐゴシック" pitchFamily="34" charset="-128"/>
                  </a:rPr>
                  <a:t>Prefix-blocking</a:t>
                </a:r>
              </a:p>
              <a:p>
                <a:pPr marL="0" indent="0">
                  <a:buNone/>
                </a:pPr>
                <a:r>
                  <a:rPr lang="en-US" sz="1800" i="1" dirty="0" err="1" smtClean="0"/>
                  <a:t>l</a:t>
                </a:r>
                <a:r>
                  <a:rPr lang="en-US" sz="1800" i="1" baseline="-25000" dirty="0" err="1" smtClean="0"/>
                  <a:t>w</a:t>
                </a:r>
                <a:r>
                  <a:rPr lang="en-US" sz="1800" dirty="0" smtClean="0"/>
                  <a:t>: size of a block</a:t>
                </a:r>
              </a:p>
              <a:p>
                <a:pPr marL="0" indent="0">
                  <a:buNone/>
                </a:pPr>
                <a:r>
                  <a:rPr lang="en-US" sz="1800" i="1" dirty="0" err="1" smtClean="0"/>
                  <a:t>l</a:t>
                </a:r>
                <a:r>
                  <a:rPr lang="en-US" sz="1800" i="1" baseline="-25000" dirty="0" err="1" smtClean="0"/>
                  <a:t>b</a:t>
                </a:r>
                <a:r>
                  <a:rPr lang="en-US" sz="1800" dirty="0" smtClean="0"/>
                  <a:t>: blocking parameter</a:t>
                </a:r>
              </a:p>
              <a:p>
                <a:pPr marL="0" indent="0">
                  <a:buNone/>
                </a:pPr>
                <a:r>
                  <a:rPr lang="en-US" sz="1800" dirty="0" smtClean="0"/>
                  <a:t>If </a:t>
                </a:r>
                <a:r>
                  <a:rPr lang="en-US" sz="1800" i="1" dirty="0" err="1" smtClean="0"/>
                  <a:t>l</a:t>
                </a:r>
                <a:r>
                  <a:rPr lang="en-US" sz="1800" i="1" baseline="-25000" dirty="0" err="1" smtClean="0"/>
                  <a:t>w</a:t>
                </a:r>
                <a:r>
                  <a:rPr lang="en-US" sz="1800" dirty="0"/>
                  <a:t> </a:t>
                </a:r>
                <a:r>
                  <a:rPr lang="en-US" sz="1800" dirty="0" smtClean="0"/>
                  <a:t>&gt;</a:t>
                </a:r>
                <a:r>
                  <a:rPr lang="en-US" sz="1800" i="1" dirty="0" smtClean="0"/>
                  <a:t> </a:t>
                </a:r>
                <a:r>
                  <a:rPr lang="en-US" sz="1800" i="1" dirty="0" err="1" smtClean="0"/>
                  <a:t>l</a:t>
                </a:r>
                <a:r>
                  <a:rPr lang="en-US" sz="1800" i="1" baseline="-25000" dirty="0" err="1" smtClean="0"/>
                  <a:t>b</a:t>
                </a:r>
                <a:r>
                  <a:rPr lang="en-US" sz="1800" dirty="0" smtClean="0"/>
                  <a:t>, remove that block</a:t>
                </a:r>
              </a:p>
            </p:txBody>
          </p:sp>
          <p:cxnSp>
            <p:nvCxnSpPr>
              <p:cNvPr id="48" name="Straight Arrow Connector 47"/>
              <p:cNvCxnSpPr>
                <a:stCxn id="36" idx="3"/>
                <a:endCxn id="47" idx="1"/>
              </p:cNvCxnSpPr>
              <p:nvPr/>
            </p:nvCxnSpPr>
            <p:spPr bwMode="auto">
              <a:xfrm>
                <a:off x="3635896" y="5481228"/>
                <a:ext cx="504056"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grpSp>
        <p:cxnSp>
          <p:nvCxnSpPr>
            <p:cNvPr id="50" name="Straight Arrow Connector 49"/>
            <p:cNvCxnSpPr>
              <a:stCxn id="47" idx="3"/>
              <a:endCxn id="45" idx="1"/>
            </p:cNvCxnSpPr>
            <p:nvPr/>
          </p:nvCxnSpPr>
          <p:spPr bwMode="auto">
            <a:xfrm>
              <a:off x="6537304" y="5625244"/>
              <a:ext cx="626984" cy="0"/>
            </a:xfrm>
            <a:prstGeom prst="straightConnector1">
              <a:avLst/>
            </a:prstGeom>
            <a:solidFill>
              <a:schemeClr val="accent1"/>
            </a:solidFill>
            <a:ln w="38100" cap="flat" cmpd="sng" algn="ctr">
              <a:solidFill>
                <a:schemeClr val="bg1">
                  <a:lumMod val="50000"/>
                </a:schemeClr>
              </a:solidFill>
              <a:prstDash val="solid"/>
              <a:round/>
              <a:headEnd type="none" w="med" len="med"/>
              <a:tailEnd type="arrow"/>
            </a:ln>
            <a:effectLst/>
          </p:spPr>
        </p:cxnSp>
      </p:grpSp>
      <p:sp>
        <p:nvSpPr>
          <p:cNvPr id="51" name="Content Placeholder 2"/>
          <p:cNvSpPr txBox="1">
            <a:spLocks/>
          </p:cNvSpPr>
          <p:nvPr/>
        </p:nvSpPr>
        <p:spPr bwMode="auto">
          <a:xfrm>
            <a:off x="3707904" y="3564248"/>
            <a:ext cx="5112568" cy="436432"/>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dirty="0" smtClean="0"/>
              <a:t>Output: </a:t>
            </a:r>
            <a:r>
              <a:rPr lang="en-US" sz="2000" dirty="0" smtClean="0"/>
              <a:t>entity blocks</a:t>
            </a:r>
            <a:endParaRPr lang="en-US" sz="2000" dirty="0"/>
          </a:p>
        </p:txBody>
      </p:sp>
      <p:sp>
        <p:nvSpPr>
          <p:cNvPr id="53"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z="1600" smtClean="0">
                <a:solidFill>
                  <a:schemeClr val="tx1">
                    <a:lumMod val="95000"/>
                    <a:lumOff val="5000"/>
                  </a:schemeClr>
                </a:solidFill>
              </a:rPr>
              <a:pPr/>
              <a:t>9</a:t>
            </a:fld>
            <a:endParaRPr lang="en-US" sz="1600" dirty="0">
              <a:solidFill>
                <a:schemeClr val="tx1">
                  <a:lumMod val="95000"/>
                  <a:lumOff val="5000"/>
                </a:schemeClr>
              </a:solidFill>
            </a:endParaRPr>
          </a:p>
        </p:txBody>
      </p:sp>
    </p:spTree>
    <p:extLst>
      <p:ext uri="{BB962C8B-B14F-4D97-AF65-F5344CB8AC3E}">
        <p14:creationId xmlns:p14="http://schemas.microsoft.com/office/powerpoint/2010/main" val="182401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21487</TotalTime>
  <Words>1802</Words>
  <Application>Microsoft Macintosh PowerPoint</Application>
  <PresentationFormat>On-screen Show (4:3)</PresentationFormat>
  <Paragraphs>340</Paragraphs>
  <Slides>18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Cambria Math</vt:lpstr>
      <vt:lpstr>Comic Sans MS</vt:lpstr>
      <vt:lpstr>ＭＳ Ｐゴシック</vt:lpstr>
      <vt:lpstr>Arial</vt:lpstr>
      <vt:lpstr>Blank Presentation</vt:lpstr>
      <vt:lpstr>SEM+: a tool for concept mapping in the Semantic Web</vt:lpstr>
      <vt:lpstr>Acknowledgement</vt:lpstr>
      <vt:lpstr>Exploring the Web of Data</vt:lpstr>
      <vt:lpstr>Web of Data</vt:lpstr>
      <vt:lpstr>Example</vt:lpstr>
      <vt:lpstr>SEM+: Similarity-based Entity Matching</vt:lpstr>
      <vt:lpstr>Blocking Algorithm</vt:lpstr>
      <vt:lpstr>Prefix: Rare Keywords</vt:lpstr>
      <vt:lpstr>Entity Blocks</vt:lpstr>
      <vt:lpstr>IEWS Model</vt:lpstr>
      <vt:lpstr>Triple-wise Similarity</vt:lpstr>
      <vt:lpstr>Similarity between Two Triple Values</vt:lpstr>
      <vt:lpstr>Similarity between Two Entities</vt:lpstr>
      <vt:lpstr>Information Entropy</vt:lpstr>
      <vt:lpstr>Joint Information Entropy</vt:lpstr>
      <vt:lpstr>Information Entropy based  Weighted Similarity</vt:lpstr>
      <vt:lpstr>Selecting Matches between Concepts</vt:lpstr>
      <vt:lpstr>Summary</vt:lpstr>
    </vt:vector>
  </TitlesOfParts>
  <Company>Peter Darnell</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Darnell</dc:creator>
  <cp:lastModifiedBy>Xiaogang Ma</cp:lastModifiedBy>
  <cp:revision>1659</cp:revision>
  <dcterms:created xsi:type="dcterms:W3CDTF">2010-02-03T12:43:14Z</dcterms:created>
  <dcterms:modified xsi:type="dcterms:W3CDTF">2017-02-13T21:01:21Z</dcterms:modified>
</cp:coreProperties>
</file>