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25.jpg" ContentType="image/jpeg"/>
  <Override PartName="/ppt/media/image26.jp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4"/>
  </p:notesMasterIdLst>
  <p:sldIdLst>
    <p:sldId id="256" r:id="rId3"/>
    <p:sldId id="262" r:id="rId4"/>
    <p:sldId id="260" r:id="rId5"/>
    <p:sldId id="261" r:id="rId6"/>
    <p:sldId id="263" r:id="rId7"/>
    <p:sldId id="257" r:id="rId8"/>
    <p:sldId id="275" r:id="rId9"/>
    <p:sldId id="276" r:id="rId10"/>
    <p:sldId id="277" r:id="rId11"/>
    <p:sldId id="259" r:id="rId12"/>
    <p:sldId id="267" r:id="rId13"/>
    <p:sldId id="266" r:id="rId14"/>
    <p:sldId id="265" r:id="rId15"/>
    <p:sldId id="264" r:id="rId16"/>
    <p:sldId id="268" r:id="rId17"/>
    <p:sldId id="269" r:id="rId18"/>
    <p:sldId id="271" r:id="rId19"/>
    <p:sldId id="270" r:id="rId20"/>
    <p:sldId id="273" r:id="rId21"/>
    <p:sldId id="272" r:id="rId22"/>
    <p:sldId id="274"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2" d="100"/>
          <a:sy n="82" d="100"/>
        </p:scale>
        <p:origin x="-282" y="-1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2736" y="-12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EEB0AB0-BCC2-4C24-99FF-8922A164BC00}" type="datetimeFigureOut">
              <a:rPr lang="en-US" smtClean="0"/>
              <a:t>10/16/2017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F92CEFA-0C90-4813-90F2-10CA0B6EDEEC}" type="slidenum">
              <a:rPr lang="en-US" smtClean="0"/>
              <a:t>‹#›</a:t>
            </a:fld>
            <a:endParaRPr lang="en-US"/>
          </a:p>
        </p:txBody>
      </p:sp>
    </p:spTree>
    <p:extLst>
      <p:ext uri="{BB962C8B-B14F-4D97-AF65-F5344CB8AC3E}">
        <p14:creationId xmlns:p14="http://schemas.microsoft.com/office/powerpoint/2010/main" val="416114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92CEFA-0C90-4813-90F2-10CA0B6EDEEC}" type="slidenum">
              <a:rPr lang="en-US" smtClean="0"/>
              <a:t>1</a:t>
            </a:fld>
            <a:endParaRPr lang="en-US"/>
          </a:p>
        </p:txBody>
      </p:sp>
    </p:spTree>
    <p:extLst>
      <p:ext uri="{BB962C8B-B14F-4D97-AF65-F5344CB8AC3E}">
        <p14:creationId xmlns:p14="http://schemas.microsoft.com/office/powerpoint/2010/main" val="3767092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Navy units – ships, submarines and aircraft all tend to be multi mission.  They can do more than one thing – sometimes simultaneously, but not always.</a:t>
            </a:r>
          </a:p>
          <a:p>
            <a:endParaRPr lang="en-US" sz="1600" dirty="0"/>
          </a:p>
          <a:p>
            <a:r>
              <a:rPr lang="en-US" sz="1600" dirty="0"/>
              <a:t>The Navy combines its units to support the mission – many times it’s a strike group of some form with either an aircraft carrier or Amphibious assault ship as the primary unit.  But the navy will tailor to the requirement.</a:t>
            </a:r>
          </a:p>
          <a:p>
            <a:endParaRPr lang="en-US" sz="1600" dirty="0"/>
          </a:p>
          <a:p>
            <a:r>
              <a:rPr lang="en-US" sz="1600" dirty="0"/>
              <a:t>Explained the importance the Navy plays to National Security, the complexity of the missions and units, so why would ethics play any role in the life of a Sailor?</a:t>
            </a:r>
          </a:p>
        </p:txBody>
      </p:sp>
      <p:sp>
        <p:nvSpPr>
          <p:cNvPr id="4" name="Slide Number Placeholder 3"/>
          <p:cNvSpPr>
            <a:spLocks noGrp="1"/>
          </p:cNvSpPr>
          <p:nvPr>
            <p:ph type="sldNum" sz="quarter" idx="10"/>
          </p:nvPr>
        </p:nvSpPr>
        <p:spPr/>
        <p:txBody>
          <a:bodyPr/>
          <a:lstStyle/>
          <a:p>
            <a:fld id="{FF92CEFA-0C90-4813-90F2-10CA0B6EDEEC}" type="slidenum">
              <a:rPr lang="en-US" smtClean="0"/>
              <a:t>10</a:t>
            </a:fld>
            <a:endParaRPr lang="en-US"/>
          </a:p>
        </p:txBody>
      </p:sp>
    </p:spTree>
    <p:extLst>
      <p:ext uri="{BB962C8B-B14F-4D97-AF65-F5344CB8AC3E}">
        <p14:creationId xmlns:p14="http://schemas.microsoft.com/office/powerpoint/2010/main" val="4244861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Most recently, the Navy has been in the news about three ship collisions in a few month time span.  I do not have any personal insight into any of those specific events, but it highlight my point that bad decisions reflect poorly on the Navy and it’s ability to do it’s job.</a:t>
            </a:r>
          </a:p>
          <a:p>
            <a:endParaRPr lang="en-US" sz="1600" dirty="0"/>
          </a:p>
          <a:p>
            <a:r>
              <a:rPr lang="en-US" sz="1600" dirty="0"/>
              <a:t>The Navy requires all ROTC Midshipmen who are all future officers to take a Military Ethics course.</a:t>
            </a:r>
          </a:p>
        </p:txBody>
      </p:sp>
      <p:sp>
        <p:nvSpPr>
          <p:cNvPr id="4" name="Slide Number Placeholder 3"/>
          <p:cNvSpPr>
            <a:spLocks noGrp="1"/>
          </p:cNvSpPr>
          <p:nvPr>
            <p:ph type="sldNum" sz="quarter" idx="10"/>
          </p:nvPr>
        </p:nvSpPr>
        <p:spPr/>
        <p:txBody>
          <a:bodyPr/>
          <a:lstStyle/>
          <a:p>
            <a:fld id="{FF92CEFA-0C90-4813-90F2-10CA0B6EDEEC}" type="slidenum">
              <a:rPr lang="en-US" smtClean="0"/>
              <a:t>11</a:t>
            </a:fld>
            <a:endParaRPr lang="en-US"/>
          </a:p>
        </p:txBody>
      </p:sp>
    </p:spTree>
    <p:extLst>
      <p:ext uri="{BB962C8B-B14F-4D97-AF65-F5344CB8AC3E}">
        <p14:creationId xmlns:p14="http://schemas.microsoft.com/office/powerpoint/2010/main" val="1863691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Ethic course teaches about 7-8 ethical theories to assist a future officer work through to  better understand their own decision making and how to make decision in line with the Navy’s core values of Honor, Courage and Commitment</a:t>
            </a:r>
          </a:p>
          <a:p>
            <a:endParaRPr lang="en-US" sz="1600" dirty="0"/>
          </a:p>
          <a:p>
            <a:r>
              <a:rPr lang="en-US" sz="1600" dirty="0"/>
              <a:t>The Principle of Utility is a consequential based theory – it looks at the outcome of the actions.  There is more than one outcomes based moral theory, but this a quick insight to show you actually may do some ethical reasoning, without even realizing that fact.</a:t>
            </a:r>
          </a:p>
          <a:p>
            <a:endParaRPr lang="en-US" sz="1600" dirty="0"/>
          </a:p>
          <a:p>
            <a:r>
              <a:rPr lang="en-US" sz="1600" dirty="0"/>
              <a:t>Next slide – Mill’s take</a:t>
            </a:r>
          </a:p>
          <a:p>
            <a:endParaRPr lang="en-US" sz="1600" dirty="0"/>
          </a:p>
        </p:txBody>
      </p:sp>
      <p:sp>
        <p:nvSpPr>
          <p:cNvPr id="4" name="Slide Number Placeholder 3"/>
          <p:cNvSpPr>
            <a:spLocks noGrp="1"/>
          </p:cNvSpPr>
          <p:nvPr>
            <p:ph type="sldNum" sz="quarter" idx="10"/>
          </p:nvPr>
        </p:nvSpPr>
        <p:spPr/>
        <p:txBody>
          <a:bodyPr/>
          <a:lstStyle/>
          <a:p>
            <a:fld id="{FF92CEFA-0C90-4813-90F2-10CA0B6EDEEC}" type="slidenum">
              <a:rPr lang="en-US" smtClean="0"/>
              <a:t>12</a:t>
            </a:fld>
            <a:endParaRPr lang="en-US"/>
          </a:p>
        </p:txBody>
      </p:sp>
    </p:spTree>
    <p:extLst>
      <p:ext uri="{BB962C8B-B14F-4D97-AF65-F5344CB8AC3E}">
        <p14:creationId xmlns:p14="http://schemas.microsoft.com/office/powerpoint/2010/main" val="2741213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Explain a little about the principle</a:t>
            </a:r>
          </a:p>
          <a:p>
            <a:endParaRPr lang="en-US" sz="1600" dirty="0"/>
          </a:p>
          <a:p>
            <a:r>
              <a:rPr lang="en-US" sz="1600" dirty="0"/>
              <a:t>Student often get frustrated because I will play both sides of the argument to make the point.  I rarely state my own beliefs.</a:t>
            </a:r>
          </a:p>
          <a:p>
            <a:endParaRPr lang="en-US" sz="1600" dirty="0"/>
          </a:p>
          <a:p>
            <a:r>
              <a:rPr lang="en-US" sz="1600" dirty="0"/>
              <a:t>Example of one of the theory’s</a:t>
            </a:r>
          </a:p>
          <a:p>
            <a:endParaRPr lang="en-US" sz="1600" dirty="0"/>
          </a:p>
          <a:p>
            <a:r>
              <a:rPr lang="en-US" sz="1600" dirty="0"/>
              <a:t>We’ll go through two examples – first is simple outcomes based thought process</a:t>
            </a:r>
          </a:p>
          <a:p>
            <a:endParaRPr lang="en-US" sz="1600" dirty="0"/>
          </a:p>
          <a:p>
            <a:r>
              <a:rPr lang="en-US" sz="1600" dirty="0"/>
              <a:t>Next slide - doughnuts</a:t>
            </a:r>
          </a:p>
        </p:txBody>
      </p:sp>
      <p:sp>
        <p:nvSpPr>
          <p:cNvPr id="4" name="Slide Number Placeholder 3"/>
          <p:cNvSpPr>
            <a:spLocks noGrp="1"/>
          </p:cNvSpPr>
          <p:nvPr>
            <p:ph type="sldNum" sz="quarter" idx="10"/>
          </p:nvPr>
        </p:nvSpPr>
        <p:spPr/>
        <p:txBody>
          <a:bodyPr/>
          <a:lstStyle/>
          <a:p>
            <a:fld id="{FF92CEFA-0C90-4813-90F2-10CA0B6EDEEC}" type="slidenum">
              <a:rPr lang="en-US" smtClean="0"/>
              <a:t>13</a:t>
            </a:fld>
            <a:endParaRPr lang="en-US"/>
          </a:p>
        </p:txBody>
      </p:sp>
    </p:spTree>
    <p:extLst>
      <p:ext uri="{BB962C8B-B14F-4D97-AF65-F5344CB8AC3E}">
        <p14:creationId xmlns:p14="http://schemas.microsoft.com/office/powerpoint/2010/main" val="3394651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92CEFA-0C90-4813-90F2-10CA0B6EDEEC}" type="slidenum">
              <a:rPr lang="en-US" smtClean="0"/>
              <a:t>14</a:t>
            </a:fld>
            <a:endParaRPr lang="en-US"/>
          </a:p>
        </p:txBody>
      </p:sp>
    </p:spTree>
    <p:extLst>
      <p:ext uri="{BB962C8B-B14F-4D97-AF65-F5344CB8AC3E}">
        <p14:creationId xmlns:p14="http://schemas.microsoft.com/office/powerpoint/2010/main" val="1598873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Next slide – Cyber warfare defined</a:t>
            </a:r>
          </a:p>
          <a:p>
            <a:endParaRPr lang="en-US" sz="1600" dirty="0"/>
          </a:p>
        </p:txBody>
      </p:sp>
      <p:sp>
        <p:nvSpPr>
          <p:cNvPr id="4" name="Slide Number Placeholder 3"/>
          <p:cNvSpPr>
            <a:spLocks noGrp="1"/>
          </p:cNvSpPr>
          <p:nvPr>
            <p:ph type="sldNum" sz="quarter" idx="10"/>
          </p:nvPr>
        </p:nvSpPr>
        <p:spPr/>
        <p:txBody>
          <a:bodyPr/>
          <a:lstStyle/>
          <a:p>
            <a:fld id="{FF92CEFA-0C90-4813-90F2-10CA0B6EDEEC}" type="slidenum">
              <a:rPr lang="en-US" smtClean="0"/>
              <a:t>15</a:t>
            </a:fld>
            <a:endParaRPr lang="en-US"/>
          </a:p>
        </p:txBody>
      </p:sp>
    </p:spTree>
    <p:extLst>
      <p:ext uri="{BB962C8B-B14F-4D97-AF65-F5344CB8AC3E}">
        <p14:creationId xmlns:p14="http://schemas.microsoft.com/office/powerpoint/2010/main" val="843289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92CEFA-0C90-4813-90F2-10CA0B6EDEEC}" type="slidenum">
              <a:rPr lang="en-US" smtClean="0"/>
              <a:t>16</a:t>
            </a:fld>
            <a:endParaRPr lang="en-US"/>
          </a:p>
        </p:txBody>
      </p:sp>
    </p:spTree>
    <p:extLst>
      <p:ext uri="{BB962C8B-B14F-4D97-AF65-F5344CB8AC3E}">
        <p14:creationId xmlns:p14="http://schemas.microsoft.com/office/powerpoint/2010/main" val="359437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406400" y="696913"/>
            <a:ext cx="6197600" cy="3486150"/>
          </a:xfrm>
          <a:ln/>
        </p:spPr>
      </p:sp>
      <p:sp>
        <p:nvSpPr>
          <p:cNvPr id="471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sz="1400" b="1" dirty="0"/>
              <a:t>Discuss in depth if video skipped due to time</a:t>
            </a:r>
          </a:p>
          <a:p>
            <a:endParaRPr lang="en-US" altLang="en-US" sz="1400" dirty="0"/>
          </a:p>
          <a:p>
            <a:r>
              <a:rPr lang="en-US" altLang="en-US" sz="1400" dirty="0"/>
              <a:t>Moral Numbing – Ethical implications of stand off weapons and pride in stand-off weapons</a:t>
            </a:r>
          </a:p>
          <a:p>
            <a:endParaRPr lang="en-US" altLang="en-US" sz="1400" dirty="0"/>
          </a:p>
          <a:p>
            <a:r>
              <a:rPr lang="en-US" altLang="en-US" sz="1400" dirty="0"/>
              <a:t>Moral Frustration – Enemy not fighting by rules; Temptation </a:t>
            </a:r>
          </a:p>
          <a:p>
            <a:endParaRPr lang="en-US" altLang="en-US" sz="1400" dirty="0"/>
          </a:p>
          <a:p>
            <a:r>
              <a:rPr lang="en-US" altLang="en-US" sz="1400" dirty="0"/>
              <a:t>Perverse consequences of doing good – More ethical you are, the more likely that will be exploited by your enemies.</a:t>
            </a:r>
          </a:p>
          <a:p>
            <a:endParaRPr lang="en-US" altLang="en-US" sz="1400" dirty="0"/>
          </a:p>
          <a:p>
            <a:r>
              <a:rPr lang="en-US" altLang="en-US" sz="1400" dirty="0"/>
              <a:t>Casualty avoidance is </a:t>
            </a:r>
            <a:r>
              <a:rPr lang="en-US" altLang="en-US" sz="1400" dirty="0" err="1"/>
              <a:t>Achillies</a:t>
            </a:r>
            <a:r>
              <a:rPr lang="en-US" altLang="en-US" sz="1400" dirty="0"/>
              <a:t> heal of modern American warfare – Vigilance without overriding our role as diplomats and presence; Ambassadors of our Country’s Values and Ideals</a:t>
            </a:r>
          </a:p>
          <a:p>
            <a:endParaRPr lang="en-US" altLang="en-US" sz="1400" dirty="0"/>
          </a:p>
          <a:p>
            <a:r>
              <a:rPr lang="en-US" altLang="en-US" sz="1400" dirty="0"/>
              <a:t>Legal is not ethical – JAG Review/Approval does not equal Ethical GREEN LIGHT</a:t>
            </a:r>
          </a:p>
          <a:p>
            <a:endParaRPr lang="en-US" altLang="en-US" sz="1400" dirty="0"/>
          </a:p>
          <a:p>
            <a:r>
              <a:rPr lang="en-US" altLang="en-US" sz="1400" dirty="0"/>
              <a:t>Moral behavior is an individual behavior – Individual Responsibility; Ethical Abdication</a:t>
            </a:r>
          </a:p>
          <a:p>
            <a:endParaRPr lang="en-US" altLang="en-US" sz="1400" dirty="0"/>
          </a:p>
          <a:p>
            <a:endParaRPr lang="en-US" altLang="en-US" sz="1400" dirty="0"/>
          </a:p>
        </p:txBody>
      </p:sp>
      <p:sp>
        <p:nvSpPr>
          <p:cNvPr id="471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32FC12E3-DA5E-4B32-B1EE-83B013737022}" type="slidenum">
              <a:rPr kumimoji="0" lang="en-US" altLang="en-US" smtClean="0"/>
              <a:pPr>
                <a:spcBef>
                  <a:spcPct val="0"/>
                </a:spcBef>
              </a:pPr>
              <a:t>17</a:t>
            </a:fld>
            <a:endParaRPr kumimoji="0"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92CEFA-0C90-4813-90F2-10CA0B6EDEEC}" type="slidenum">
              <a:rPr lang="en-US" smtClean="0"/>
              <a:t>18</a:t>
            </a:fld>
            <a:endParaRPr lang="en-US"/>
          </a:p>
        </p:txBody>
      </p:sp>
    </p:spTree>
    <p:extLst>
      <p:ext uri="{BB962C8B-B14F-4D97-AF65-F5344CB8AC3E}">
        <p14:creationId xmlns:p14="http://schemas.microsoft.com/office/powerpoint/2010/main" val="1744229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406400" y="696913"/>
            <a:ext cx="6197600" cy="3486150"/>
          </a:xfrm>
          <a:ln/>
        </p:spPr>
      </p:sp>
      <p:sp>
        <p:nvSpPr>
          <p:cNvPr id="471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b="1" smtClean="0"/>
              <a:t>Discuss in depth if video skipped due to time</a:t>
            </a:r>
          </a:p>
          <a:p>
            <a:endParaRPr lang="en-US" altLang="en-US" smtClean="0"/>
          </a:p>
          <a:p>
            <a:r>
              <a:rPr lang="en-US" altLang="en-US" smtClean="0"/>
              <a:t>Moral Numbing – Ethical implications of stand off weapons and pride in stand-off weapons</a:t>
            </a:r>
          </a:p>
          <a:p>
            <a:endParaRPr lang="en-US" altLang="en-US" smtClean="0"/>
          </a:p>
          <a:p>
            <a:r>
              <a:rPr lang="en-US" altLang="en-US" smtClean="0"/>
              <a:t>Moral Frustration – Enemy not fighting by rules; Temptation </a:t>
            </a:r>
          </a:p>
          <a:p>
            <a:endParaRPr lang="en-US" altLang="en-US" smtClean="0"/>
          </a:p>
          <a:p>
            <a:r>
              <a:rPr lang="en-US" altLang="en-US" smtClean="0"/>
              <a:t>Perverse consequences of doing good – More ethical you are, the more likely that will be exploited by your enemies.</a:t>
            </a:r>
          </a:p>
          <a:p>
            <a:endParaRPr lang="en-US" altLang="en-US" smtClean="0"/>
          </a:p>
          <a:p>
            <a:r>
              <a:rPr lang="en-US" altLang="en-US" smtClean="0"/>
              <a:t>Casualty avoidance is Achillies heal of modern American warfare – Vigilance without overriding our role as diplomats and presence; Ambassadors of our Country’s Values and Ideals</a:t>
            </a:r>
          </a:p>
          <a:p>
            <a:endParaRPr lang="en-US" altLang="en-US" smtClean="0"/>
          </a:p>
          <a:p>
            <a:r>
              <a:rPr lang="en-US" altLang="en-US" smtClean="0"/>
              <a:t>Legal is not ethical – JAG Review/Approval does not equal Ethical GREEN LIGHT</a:t>
            </a:r>
          </a:p>
          <a:p>
            <a:endParaRPr lang="en-US" altLang="en-US" smtClean="0"/>
          </a:p>
          <a:p>
            <a:r>
              <a:rPr lang="en-US" altLang="en-US" smtClean="0"/>
              <a:t>Moral behavior is an individual behavior – Individual Responsibility; Ethical Abdication</a:t>
            </a:r>
          </a:p>
          <a:p>
            <a:endParaRPr lang="en-US" altLang="en-US" smtClean="0"/>
          </a:p>
          <a:p>
            <a:endParaRPr lang="en-US" altLang="en-US" smtClean="0"/>
          </a:p>
        </p:txBody>
      </p:sp>
      <p:sp>
        <p:nvSpPr>
          <p:cNvPr id="471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32FC12E3-DA5E-4B32-B1EE-83B013737022}" type="slidenum">
              <a:rPr kumimoji="0" lang="en-US" altLang="en-US" smtClean="0"/>
              <a:pPr>
                <a:spcBef>
                  <a:spcPct val="0"/>
                </a:spcBef>
              </a:pPr>
              <a:t>19</a:t>
            </a:fld>
            <a:endParaRPr kumimoji="0"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92CEFA-0C90-4813-90F2-10CA0B6EDEEC}" type="slidenum">
              <a:rPr lang="en-US" smtClean="0"/>
              <a:t>2</a:t>
            </a:fld>
            <a:endParaRPr lang="en-US"/>
          </a:p>
        </p:txBody>
      </p:sp>
    </p:spTree>
    <p:extLst>
      <p:ext uri="{BB962C8B-B14F-4D97-AF65-F5344CB8AC3E}">
        <p14:creationId xmlns:p14="http://schemas.microsoft.com/office/powerpoint/2010/main" val="2418616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92CEFA-0C90-4813-90F2-10CA0B6EDEEC}" type="slidenum">
              <a:rPr lang="en-US" smtClean="0"/>
              <a:t>20</a:t>
            </a:fld>
            <a:endParaRPr lang="en-US"/>
          </a:p>
        </p:txBody>
      </p:sp>
    </p:spTree>
    <p:extLst>
      <p:ext uri="{BB962C8B-B14F-4D97-AF65-F5344CB8AC3E}">
        <p14:creationId xmlns:p14="http://schemas.microsoft.com/office/powerpoint/2010/main" val="4068003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92CEFA-0C90-4813-90F2-10CA0B6EDEEC}" type="slidenum">
              <a:rPr lang="en-US" smtClean="0"/>
              <a:t>21</a:t>
            </a:fld>
            <a:endParaRPr lang="en-US"/>
          </a:p>
        </p:txBody>
      </p:sp>
    </p:spTree>
    <p:extLst>
      <p:ext uri="{BB962C8B-B14F-4D97-AF65-F5344CB8AC3E}">
        <p14:creationId xmlns:p14="http://schemas.microsoft.com/office/powerpoint/2010/main" val="294559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Gratuitous picture of the aircraft I last few.  </a:t>
            </a:r>
          </a:p>
        </p:txBody>
      </p:sp>
      <p:sp>
        <p:nvSpPr>
          <p:cNvPr id="4" name="Slide Number Placeholder 3"/>
          <p:cNvSpPr>
            <a:spLocks noGrp="1"/>
          </p:cNvSpPr>
          <p:nvPr>
            <p:ph type="sldNum" sz="quarter" idx="10"/>
          </p:nvPr>
        </p:nvSpPr>
        <p:spPr/>
        <p:txBody>
          <a:bodyPr/>
          <a:lstStyle/>
          <a:p>
            <a:fld id="{FF92CEFA-0C90-4813-90F2-10CA0B6EDEEC}" type="slidenum">
              <a:rPr lang="en-US" smtClean="0"/>
              <a:t>3</a:t>
            </a:fld>
            <a:endParaRPr lang="en-US"/>
          </a:p>
        </p:txBody>
      </p:sp>
    </p:spTree>
    <p:extLst>
      <p:ext uri="{BB962C8B-B14F-4D97-AF65-F5344CB8AC3E}">
        <p14:creationId xmlns:p14="http://schemas.microsoft.com/office/powerpoint/2010/main" val="3408548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92CEFA-0C90-4813-90F2-10CA0B6EDEEC}" type="slidenum">
              <a:rPr lang="en-US" smtClean="0"/>
              <a:t>4</a:t>
            </a:fld>
            <a:endParaRPr lang="en-US"/>
          </a:p>
        </p:txBody>
      </p:sp>
    </p:spTree>
    <p:extLst>
      <p:ext uri="{BB962C8B-B14F-4D97-AF65-F5344CB8AC3E}">
        <p14:creationId xmlns:p14="http://schemas.microsoft.com/office/powerpoint/2010/main" val="1084768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Enough about me – let me explain more about your Navy, what it is and what it does</a:t>
            </a:r>
          </a:p>
        </p:txBody>
      </p:sp>
      <p:sp>
        <p:nvSpPr>
          <p:cNvPr id="4" name="Slide Number Placeholder 3"/>
          <p:cNvSpPr>
            <a:spLocks noGrp="1"/>
          </p:cNvSpPr>
          <p:nvPr>
            <p:ph type="sldNum" sz="quarter" idx="10"/>
          </p:nvPr>
        </p:nvSpPr>
        <p:spPr/>
        <p:txBody>
          <a:bodyPr/>
          <a:lstStyle/>
          <a:p>
            <a:fld id="{FF92CEFA-0C90-4813-90F2-10CA0B6EDEEC}" type="slidenum">
              <a:rPr lang="en-US" smtClean="0"/>
              <a:t>5</a:t>
            </a:fld>
            <a:endParaRPr lang="en-US"/>
          </a:p>
        </p:txBody>
      </p:sp>
    </p:spTree>
    <p:extLst>
      <p:ext uri="{BB962C8B-B14F-4D97-AF65-F5344CB8AC3E}">
        <p14:creationId xmlns:p14="http://schemas.microsoft.com/office/powerpoint/2010/main" val="1082064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Next slide – operate forward</a:t>
            </a:r>
          </a:p>
          <a:p>
            <a:endParaRPr lang="en-US" sz="1600" dirty="0"/>
          </a:p>
          <a:p>
            <a:r>
              <a:rPr lang="en-US" sz="1600" dirty="0"/>
              <a:t>While we have these missions, I thought I would walk you through where we operate and why it is such a global impact.</a:t>
            </a:r>
          </a:p>
        </p:txBody>
      </p:sp>
      <p:sp>
        <p:nvSpPr>
          <p:cNvPr id="4" name="Slide Number Placeholder 3"/>
          <p:cNvSpPr>
            <a:spLocks noGrp="1"/>
          </p:cNvSpPr>
          <p:nvPr>
            <p:ph type="sldNum" sz="quarter" idx="10"/>
          </p:nvPr>
        </p:nvSpPr>
        <p:spPr/>
        <p:txBody>
          <a:bodyPr/>
          <a:lstStyle/>
          <a:p>
            <a:fld id="{FF92CEFA-0C90-4813-90F2-10CA0B6EDEEC}" type="slidenum">
              <a:rPr lang="en-US" smtClean="0"/>
              <a:t>6</a:t>
            </a:fld>
            <a:endParaRPr lang="en-US"/>
          </a:p>
        </p:txBody>
      </p:sp>
    </p:spTree>
    <p:extLst>
      <p:ext uri="{BB962C8B-B14F-4D97-AF65-F5344CB8AC3E}">
        <p14:creationId xmlns:p14="http://schemas.microsoft.com/office/powerpoint/2010/main" val="2857673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Slides are dated – about 2 years old, but geography does not change rapidly</a:t>
            </a:r>
          </a:p>
          <a:p>
            <a:endParaRPr lang="en-US" sz="1600" dirty="0"/>
          </a:p>
        </p:txBody>
      </p:sp>
      <p:sp>
        <p:nvSpPr>
          <p:cNvPr id="4" name="Slide Number Placeholder 3"/>
          <p:cNvSpPr>
            <a:spLocks noGrp="1"/>
          </p:cNvSpPr>
          <p:nvPr>
            <p:ph type="sldNum" sz="quarter" idx="10"/>
          </p:nvPr>
        </p:nvSpPr>
        <p:spPr/>
        <p:txBody>
          <a:bodyPr/>
          <a:lstStyle/>
          <a:p>
            <a:fld id="{FF92CEFA-0C90-4813-90F2-10CA0B6EDEEC}" type="slidenum">
              <a:rPr lang="en-US" smtClean="0"/>
              <a:t>7</a:t>
            </a:fld>
            <a:endParaRPr lang="en-US"/>
          </a:p>
        </p:txBody>
      </p:sp>
    </p:spTree>
    <p:extLst>
      <p:ext uri="{BB962C8B-B14F-4D97-AF65-F5344CB8AC3E}">
        <p14:creationId xmlns:p14="http://schemas.microsoft.com/office/powerpoint/2010/main" val="2962827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92CEFA-0C90-4813-90F2-10CA0B6EDEEC}" type="slidenum">
              <a:rPr lang="en-US" smtClean="0"/>
              <a:t>8</a:t>
            </a:fld>
            <a:endParaRPr lang="en-US"/>
          </a:p>
        </p:txBody>
      </p:sp>
    </p:spTree>
    <p:extLst>
      <p:ext uri="{BB962C8B-B14F-4D97-AF65-F5344CB8AC3E}">
        <p14:creationId xmlns:p14="http://schemas.microsoft.com/office/powerpoint/2010/main" val="106248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Status of the navy </a:t>
            </a:r>
          </a:p>
          <a:p>
            <a:endParaRPr lang="en-US" sz="1600" dirty="0"/>
          </a:p>
          <a:p>
            <a:r>
              <a:rPr lang="en-US" sz="1600" b="1" dirty="0"/>
              <a:t>Deployable Battle Force Ships: </a:t>
            </a:r>
            <a:r>
              <a:rPr lang="en-US" sz="1600" dirty="0"/>
              <a:t>279</a:t>
            </a:r>
          </a:p>
          <a:p>
            <a:r>
              <a:rPr lang="en-US" sz="1600" b="1" dirty="0"/>
              <a:t>♦ Deployed Battle Force Across the Fleet Including Forward Deployed Submarines: </a:t>
            </a:r>
            <a:r>
              <a:rPr lang="en-US" sz="1600" dirty="0"/>
              <a:t>97</a:t>
            </a:r>
          </a:p>
          <a:p>
            <a:r>
              <a:rPr lang="en-US" sz="1600" b="1" dirty="0"/>
              <a:t>♦ Deployed Ships Underway: </a:t>
            </a:r>
            <a:r>
              <a:rPr lang="en-US" sz="1600" dirty="0"/>
              <a:t>43 (15%)</a:t>
            </a:r>
          </a:p>
          <a:p>
            <a:r>
              <a:rPr lang="en-US" sz="1600" dirty="0"/>
              <a:t>♦ </a:t>
            </a:r>
            <a:r>
              <a:rPr lang="en-US" sz="1600" b="1" dirty="0"/>
              <a:t>Ships Underway for Local Ops / Training: </a:t>
            </a:r>
            <a:r>
              <a:rPr lang="en-US" sz="1600" dirty="0"/>
              <a:t>39 (14%)</a:t>
            </a:r>
          </a:p>
          <a:p>
            <a:r>
              <a:rPr lang="en-US" sz="1600" b="1" dirty="0"/>
              <a:t>♦ Aircraft Carriers Underway:</a:t>
            </a:r>
            <a:endParaRPr lang="en-US" sz="1600" dirty="0"/>
          </a:p>
          <a:p>
            <a:r>
              <a:rPr lang="en-US" sz="1600" dirty="0"/>
              <a:t>USS Nimitz (CVN 68) - 5th Fleet</a:t>
            </a:r>
          </a:p>
          <a:p>
            <a:r>
              <a:rPr lang="en-US" sz="1600" dirty="0"/>
              <a:t>USS Theodore Roosevelt (CVN 71) - Pacific</a:t>
            </a:r>
          </a:p>
          <a:p>
            <a:r>
              <a:rPr lang="en-US" sz="1600" dirty="0"/>
              <a:t>USS Harry S. Truman (CVN 75) - Atlantic</a:t>
            </a:r>
          </a:p>
          <a:p>
            <a:r>
              <a:rPr lang="en-US" sz="1600" dirty="0"/>
              <a:t>USS Ronald Reagan (CVN 76) - 7th Fleet</a:t>
            </a:r>
          </a:p>
          <a:p>
            <a:r>
              <a:rPr lang="en-US" sz="1600" dirty="0"/>
              <a:t>♦ </a:t>
            </a:r>
            <a:r>
              <a:rPr lang="en-US" sz="1600" b="1" dirty="0"/>
              <a:t>Amphibious Assault Ships Underway:</a:t>
            </a:r>
            <a:endParaRPr lang="en-US" sz="1600" dirty="0"/>
          </a:p>
          <a:p>
            <a:r>
              <a:rPr lang="en-US" sz="1600" dirty="0"/>
              <a:t>USS America (LHA 6) - 5th Fleet</a:t>
            </a:r>
          </a:p>
          <a:p>
            <a:r>
              <a:rPr lang="en-US" sz="1600" dirty="0"/>
              <a:t>USS Wasp (LHD 1) - Atlantic</a:t>
            </a:r>
          </a:p>
          <a:p>
            <a:r>
              <a:rPr lang="en-US" sz="1600" dirty="0"/>
              <a:t>USS </a:t>
            </a:r>
            <a:r>
              <a:rPr lang="en-US" sz="1600" dirty="0" err="1"/>
              <a:t>Kearsarge</a:t>
            </a:r>
            <a:r>
              <a:rPr lang="en-US" sz="1600" dirty="0"/>
              <a:t> (LHD 3) - Atlantic</a:t>
            </a:r>
          </a:p>
          <a:p>
            <a:r>
              <a:rPr lang="en-US" sz="1600" b="1" dirty="0"/>
              <a:t>♦ Aircraft (operational): </a:t>
            </a:r>
            <a:r>
              <a:rPr lang="en-US" sz="1600" dirty="0"/>
              <a:t>3700+</a:t>
            </a:r>
          </a:p>
          <a:p>
            <a:endParaRPr lang="en-US" sz="1600" dirty="0"/>
          </a:p>
        </p:txBody>
      </p:sp>
      <p:sp>
        <p:nvSpPr>
          <p:cNvPr id="4" name="Slide Number Placeholder 3"/>
          <p:cNvSpPr>
            <a:spLocks noGrp="1"/>
          </p:cNvSpPr>
          <p:nvPr>
            <p:ph type="sldNum" sz="quarter" idx="10"/>
          </p:nvPr>
        </p:nvSpPr>
        <p:spPr/>
        <p:txBody>
          <a:bodyPr/>
          <a:lstStyle/>
          <a:p>
            <a:fld id="{FF92CEFA-0C90-4813-90F2-10CA0B6EDEEC}" type="slidenum">
              <a:rPr lang="en-US" smtClean="0"/>
              <a:t>9</a:t>
            </a:fld>
            <a:endParaRPr lang="en-US"/>
          </a:p>
        </p:txBody>
      </p:sp>
    </p:spTree>
    <p:extLst>
      <p:ext uri="{BB962C8B-B14F-4D97-AF65-F5344CB8AC3E}">
        <p14:creationId xmlns:p14="http://schemas.microsoft.com/office/powerpoint/2010/main" val="1872659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2ECE9F-13FF-487B-9700-42AC25B8DB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C32F30F-627E-4E75-BE34-76F9CB7C81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2272CF1-C790-48BC-8A7E-FD1A54077859}"/>
              </a:ext>
            </a:extLst>
          </p:cNvPr>
          <p:cNvSpPr>
            <a:spLocks noGrp="1"/>
          </p:cNvSpPr>
          <p:nvPr>
            <p:ph type="dt" sz="half" idx="10"/>
          </p:nvPr>
        </p:nvSpPr>
        <p:spPr/>
        <p:txBody>
          <a:bodyPr/>
          <a:lstStyle/>
          <a:p>
            <a:fld id="{5708571E-ED90-4C51-9AFE-F0517ECFE86C}" type="datetimeFigureOut">
              <a:rPr lang="en-US" smtClean="0"/>
              <a:t>10/16/2017</a:t>
            </a:fld>
            <a:endParaRPr lang="en-US"/>
          </a:p>
        </p:txBody>
      </p:sp>
      <p:sp>
        <p:nvSpPr>
          <p:cNvPr id="5" name="Footer Placeholder 4">
            <a:extLst>
              <a:ext uri="{FF2B5EF4-FFF2-40B4-BE49-F238E27FC236}">
                <a16:creationId xmlns:a16="http://schemas.microsoft.com/office/drawing/2014/main" xmlns="" id="{F7FC0E52-0EF0-418D-B7FF-D800D47D54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61CEB1-9674-4D02-945D-BD7A2FD4E7D7}"/>
              </a:ext>
            </a:extLst>
          </p:cNvPr>
          <p:cNvSpPr>
            <a:spLocks noGrp="1"/>
          </p:cNvSpPr>
          <p:nvPr>
            <p:ph type="sldNum" sz="quarter" idx="12"/>
          </p:nvPr>
        </p:nvSpPr>
        <p:spPr/>
        <p:txBody>
          <a:bodyPr/>
          <a:lstStyle/>
          <a:p>
            <a:fld id="{3D3B2463-DB1B-4037-9E5A-C4727B555D3B}" type="slidenum">
              <a:rPr lang="en-US" smtClean="0"/>
              <a:t>‹#›</a:t>
            </a:fld>
            <a:endParaRPr lang="en-US"/>
          </a:p>
        </p:txBody>
      </p:sp>
    </p:spTree>
    <p:extLst>
      <p:ext uri="{BB962C8B-B14F-4D97-AF65-F5344CB8AC3E}">
        <p14:creationId xmlns:p14="http://schemas.microsoft.com/office/powerpoint/2010/main" val="3205795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F8F248-B858-4648-8290-E513D0482BEC}"/>
              </a:ext>
            </a:extLst>
          </p:cNvPr>
          <p:cNvSpPr>
            <a:spLocks noGrp="1"/>
          </p:cNvSpPr>
          <p:nvPr>
            <p:ph type="title"/>
          </p:nvPr>
        </p:nvSpPr>
        <p:spPr>
          <a:xfrm>
            <a:off x="1310291" y="365127"/>
            <a:ext cx="10043509"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CBB3F4E-AB81-4AC8-B343-CE1D0836E4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FF96BA-BD37-4C26-8AB7-61D23B894C92}"/>
              </a:ext>
            </a:extLst>
          </p:cNvPr>
          <p:cNvSpPr>
            <a:spLocks noGrp="1"/>
          </p:cNvSpPr>
          <p:nvPr>
            <p:ph type="dt" sz="half" idx="10"/>
          </p:nvPr>
        </p:nvSpPr>
        <p:spPr/>
        <p:txBody>
          <a:bodyPr/>
          <a:lstStyle/>
          <a:p>
            <a:fld id="{5708571E-ED90-4C51-9AFE-F0517ECFE86C}" type="datetimeFigureOut">
              <a:rPr lang="en-US" smtClean="0"/>
              <a:t>10/16/2017</a:t>
            </a:fld>
            <a:endParaRPr lang="en-US"/>
          </a:p>
        </p:txBody>
      </p:sp>
      <p:sp>
        <p:nvSpPr>
          <p:cNvPr id="5" name="Footer Placeholder 4">
            <a:extLst>
              <a:ext uri="{FF2B5EF4-FFF2-40B4-BE49-F238E27FC236}">
                <a16:creationId xmlns:a16="http://schemas.microsoft.com/office/drawing/2014/main" xmlns="" id="{8F3B3D54-A679-42FD-9C95-11D9C834E2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D2EC6D-A462-498E-B684-2CE59D9581EF}"/>
              </a:ext>
            </a:extLst>
          </p:cNvPr>
          <p:cNvSpPr>
            <a:spLocks noGrp="1"/>
          </p:cNvSpPr>
          <p:nvPr>
            <p:ph type="sldNum" sz="quarter" idx="12"/>
          </p:nvPr>
        </p:nvSpPr>
        <p:spPr/>
        <p:txBody>
          <a:bodyPr/>
          <a:lstStyle/>
          <a:p>
            <a:fld id="{3D3B2463-DB1B-4037-9E5A-C4727B555D3B}" type="slidenum">
              <a:rPr lang="en-US" smtClean="0"/>
              <a:t>‹#›</a:t>
            </a:fld>
            <a:endParaRPr lang="en-US"/>
          </a:p>
        </p:txBody>
      </p:sp>
      <p:pic>
        <p:nvPicPr>
          <p:cNvPr id="7" name="Picture 8" descr="NROTC_Crest (high resolution).bmp"/>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6166" y="324093"/>
            <a:ext cx="1104127" cy="128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439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A092392-1BBF-48E7-8539-43960ADAA989}"/>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98A7E5D-7077-46DA-AE8A-87C0874C7488}"/>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C56CCA-D33E-4808-A09D-984B57885C9E}"/>
              </a:ext>
            </a:extLst>
          </p:cNvPr>
          <p:cNvSpPr>
            <a:spLocks noGrp="1"/>
          </p:cNvSpPr>
          <p:nvPr>
            <p:ph type="dt" sz="half" idx="10"/>
          </p:nvPr>
        </p:nvSpPr>
        <p:spPr/>
        <p:txBody>
          <a:bodyPr/>
          <a:lstStyle/>
          <a:p>
            <a:fld id="{5708571E-ED90-4C51-9AFE-F0517ECFE86C}" type="datetimeFigureOut">
              <a:rPr lang="en-US" smtClean="0"/>
              <a:t>10/16/2017</a:t>
            </a:fld>
            <a:endParaRPr lang="en-US"/>
          </a:p>
        </p:txBody>
      </p:sp>
      <p:sp>
        <p:nvSpPr>
          <p:cNvPr id="5" name="Footer Placeholder 4">
            <a:extLst>
              <a:ext uri="{FF2B5EF4-FFF2-40B4-BE49-F238E27FC236}">
                <a16:creationId xmlns:a16="http://schemas.microsoft.com/office/drawing/2014/main" xmlns="" id="{16EB4D41-5799-49CA-8FB0-664D80B64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1EB964-7748-4305-B098-7066CC5D63D9}"/>
              </a:ext>
            </a:extLst>
          </p:cNvPr>
          <p:cNvSpPr>
            <a:spLocks noGrp="1"/>
          </p:cNvSpPr>
          <p:nvPr>
            <p:ph type="sldNum" sz="quarter" idx="12"/>
          </p:nvPr>
        </p:nvSpPr>
        <p:spPr/>
        <p:txBody>
          <a:bodyPr/>
          <a:lstStyle/>
          <a:p>
            <a:fld id="{3D3B2463-DB1B-4037-9E5A-C4727B555D3B}" type="slidenum">
              <a:rPr lang="en-US" smtClean="0"/>
              <a:t>‹#›</a:t>
            </a:fld>
            <a:endParaRPr lang="en-US"/>
          </a:p>
        </p:txBody>
      </p:sp>
    </p:spTree>
    <p:extLst>
      <p:ext uri="{BB962C8B-B14F-4D97-AF65-F5344CB8AC3E}">
        <p14:creationId xmlns:p14="http://schemas.microsoft.com/office/powerpoint/2010/main" val="370393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400538" y="274637"/>
            <a:ext cx="10181863"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dirty="0"/>
          </a:p>
        </p:txBody>
      </p:sp>
      <p:sp>
        <p:nvSpPr>
          <p:cNvPr id="15" name="Shape 15"/>
          <p:cNvSpPr txBox="1">
            <a:spLocks noGrp="1"/>
          </p:cNvSpPr>
          <p:nvPr>
            <p:ph type="body" idx="1"/>
          </p:nvPr>
        </p:nvSpPr>
        <p:spPr>
          <a:xfrm>
            <a:off x="609600" y="1600200"/>
            <a:ext cx="53260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6256364" y="1600200"/>
            <a:ext cx="53260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pic>
        <p:nvPicPr>
          <p:cNvPr id="5" name="Picture 8" descr="NROTC_Crest (high resolution).bmp"/>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6166" y="324093"/>
            <a:ext cx="1104127" cy="128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541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52322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1" i="0">
                <a:solidFill>
                  <a:schemeClr val="tx1"/>
                </a:solidFill>
                <a:latin typeface="Calibri"/>
                <a:cs typeface="Calibri"/>
              </a:defRPr>
            </a:lvl1pPr>
          </a:lstStyle>
          <a:p>
            <a:pPr marL="12700">
              <a:lnSpc>
                <a:spcPts val="865"/>
              </a:lnSpc>
            </a:pPr>
            <a:r>
              <a:rPr dirty="0">
                <a:solidFill>
                  <a:srgbClr val="FFFFFF"/>
                </a:solidFill>
              </a:rPr>
              <a:t>8 </a:t>
            </a:r>
            <a:r>
              <a:rPr spc="-5" dirty="0">
                <a:solidFill>
                  <a:srgbClr val="FFFFFF"/>
                </a:solidFill>
              </a:rPr>
              <a:t>Jan</a:t>
            </a:r>
            <a:r>
              <a:rPr spc="-114" dirty="0">
                <a:solidFill>
                  <a:srgbClr val="FFFFFF"/>
                </a:solidFill>
              </a:rPr>
              <a:t> </a:t>
            </a:r>
            <a:r>
              <a:rPr dirty="0">
                <a:solidFill>
                  <a:srgbClr val="FFFFFF"/>
                </a:solidFill>
              </a:rPr>
              <a:t>15</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10/16/2017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1245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1" u="heavy">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800" b="1" i="0">
                <a:solidFill>
                  <a:schemeClr val="tx1"/>
                </a:solidFill>
                <a:latin typeface="Calibri"/>
                <a:cs typeface="Calibri"/>
              </a:defRPr>
            </a:lvl1pPr>
          </a:lstStyle>
          <a:p>
            <a:pPr marL="12700">
              <a:lnSpc>
                <a:spcPts val="865"/>
              </a:lnSpc>
            </a:pPr>
            <a:r>
              <a:rPr dirty="0">
                <a:solidFill>
                  <a:srgbClr val="FFFFFF"/>
                </a:solidFill>
              </a:rPr>
              <a:t>8 </a:t>
            </a:r>
            <a:r>
              <a:rPr spc="-5" dirty="0">
                <a:solidFill>
                  <a:srgbClr val="FFFFFF"/>
                </a:solidFill>
              </a:rPr>
              <a:t>Jan</a:t>
            </a:r>
            <a:r>
              <a:rPr spc="-114" dirty="0">
                <a:solidFill>
                  <a:srgbClr val="FFFFFF"/>
                </a:solidFill>
              </a:rPr>
              <a:t> </a:t>
            </a:r>
            <a:r>
              <a:rPr dirty="0">
                <a:solidFill>
                  <a:srgbClr val="FFFFFF"/>
                </a:solidFill>
              </a:rPr>
              <a:t>15</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10/16/2017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86213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17" name="bk object 17"/>
          <p:cNvSpPr/>
          <p:nvPr/>
        </p:nvSpPr>
        <p:spPr>
          <a:xfrm>
            <a:off x="4063" y="678178"/>
            <a:ext cx="12187935" cy="6172200"/>
          </a:xfrm>
          <a:prstGeom prst="rect">
            <a:avLst/>
          </a:prstGeom>
          <a:blipFill>
            <a:blip r:embed="rId3" cstate="print"/>
            <a:stretch>
              <a:fillRect/>
            </a:stretch>
          </a:blipFill>
        </p:spPr>
        <p:txBody>
          <a:bodyPr wrap="square" lIns="0" tIns="0" rIns="0" bIns="0" rtlCol="0"/>
          <a:lstStyle/>
          <a:p>
            <a:endParaRPr smtClean="0">
              <a:solidFill>
                <a:prstClr val="black"/>
              </a:solidFill>
            </a:endParaRPr>
          </a:p>
        </p:txBody>
      </p:sp>
      <p:sp>
        <p:nvSpPr>
          <p:cNvPr id="18" name="bk object 18"/>
          <p:cNvSpPr/>
          <p:nvPr/>
        </p:nvSpPr>
        <p:spPr>
          <a:xfrm>
            <a:off x="0" y="6854951"/>
            <a:ext cx="12192000" cy="0"/>
          </a:xfrm>
          <a:custGeom>
            <a:avLst/>
            <a:gdLst/>
            <a:ahLst/>
            <a:cxnLst/>
            <a:rect l="l" t="t" r="r" b="b"/>
            <a:pathLst>
              <a:path w="9144000">
                <a:moveTo>
                  <a:pt x="0" y="0"/>
                </a:moveTo>
                <a:lnTo>
                  <a:pt x="9144000" y="0"/>
                </a:lnTo>
              </a:path>
            </a:pathLst>
          </a:custGeom>
          <a:ln w="9144">
            <a:solidFill>
              <a:srgbClr val="FFFFFF"/>
            </a:solidFill>
          </a:ln>
        </p:spPr>
        <p:txBody>
          <a:bodyPr wrap="square" lIns="0" tIns="0" rIns="0" bIns="0" rtlCol="0"/>
          <a:lstStyle/>
          <a:p>
            <a:endParaRPr smtClean="0">
              <a:solidFill>
                <a:prstClr val="black"/>
              </a:solidFill>
            </a:endParaRPr>
          </a:p>
        </p:txBody>
      </p:sp>
      <p:sp>
        <p:nvSpPr>
          <p:cNvPr id="19" name="bk object 19"/>
          <p:cNvSpPr/>
          <p:nvPr/>
        </p:nvSpPr>
        <p:spPr>
          <a:xfrm>
            <a:off x="0" y="673607"/>
            <a:ext cx="12192000" cy="0"/>
          </a:xfrm>
          <a:custGeom>
            <a:avLst/>
            <a:gdLst/>
            <a:ahLst/>
            <a:cxnLst/>
            <a:rect l="l" t="t" r="r" b="b"/>
            <a:pathLst>
              <a:path w="9144000">
                <a:moveTo>
                  <a:pt x="9144000" y="0"/>
                </a:moveTo>
                <a:lnTo>
                  <a:pt x="0" y="0"/>
                </a:lnTo>
              </a:path>
            </a:pathLst>
          </a:custGeom>
          <a:ln w="9144">
            <a:solidFill>
              <a:srgbClr val="FFFFFF"/>
            </a:solidFill>
          </a:ln>
        </p:spPr>
        <p:txBody>
          <a:bodyPr wrap="square" lIns="0" tIns="0" rIns="0" bIns="0" rtlCol="0"/>
          <a:lstStyle/>
          <a:p>
            <a:endParaRPr smtClean="0">
              <a:solidFill>
                <a:prstClr val="black"/>
              </a:solidFill>
            </a:endParaRPr>
          </a:p>
        </p:txBody>
      </p:sp>
      <p:sp>
        <p:nvSpPr>
          <p:cNvPr id="20" name="bk object 20"/>
          <p:cNvSpPr/>
          <p:nvPr/>
        </p:nvSpPr>
        <p:spPr>
          <a:xfrm>
            <a:off x="1015" y="686562"/>
            <a:ext cx="12192000" cy="0"/>
          </a:xfrm>
          <a:custGeom>
            <a:avLst/>
            <a:gdLst/>
            <a:ahLst/>
            <a:cxnLst/>
            <a:rect l="l" t="t" r="r" b="b"/>
            <a:pathLst>
              <a:path w="9144000">
                <a:moveTo>
                  <a:pt x="0" y="0"/>
                </a:moveTo>
                <a:lnTo>
                  <a:pt x="9144000" y="0"/>
                </a:lnTo>
              </a:path>
            </a:pathLst>
          </a:custGeom>
          <a:ln w="25908">
            <a:solidFill>
              <a:srgbClr val="FFFF00"/>
            </a:solidFill>
          </a:ln>
        </p:spPr>
        <p:txBody>
          <a:bodyPr wrap="square" lIns="0" tIns="0" rIns="0" bIns="0" rtlCol="0"/>
          <a:lstStyle/>
          <a:p>
            <a:endParaRPr smtClean="0">
              <a:solidFill>
                <a:prstClr val="black"/>
              </a:solidFill>
            </a:endParaRPr>
          </a:p>
        </p:txBody>
      </p:sp>
      <p:sp>
        <p:nvSpPr>
          <p:cNvPr id="21" name="bk object 21"/>
          <p:cNvSpPr/>
          <p:nvPr/>
        </p:nvSpPr>
        <p:spPr>
          <a:xfrm>
            <a:off x="9856215" y="2721101"/>
            <a:ext cx="304800" cy="175260"/>
          </a:xfrm>
          <a:custGeom>
            <a:avLst/>
            <a:gdLst/>
            <a:ahLst/>
            <a:cxnLst/>
            <a:rect l="l" t="t" r="r" b="b"/>
            <a:pathLst>
              <a:path w="228600" h="175260">
                <a:moveTo>
                  <a:pt x="0" y="66928"/>
                </a:moveTo>
                <a:lnTo>
                  <a:pt x="87376" y="66928"/>
                </a:lnTo>
                <a:lnTo>
                  <a:pt x="114300" y="0"/>
                </a:lnTo>
                <a:lnTo>
                  <a:pt x="141224" y="66928"/>
                </a:lnTo>
                <a:lnTo>
                  <a:pt x="228600" y="66928"/>
                </a:lnTo>
                <a:lnTo>
                  <a:pt x="157988" y="108331"/>
                </a:lnTo>
                <a:lnTo>
                  <a:pt x="184912" y="175260"/>
                </a:lnTo>
                <a:lnTo>
                  <a:pt x="114300" y="133858"/>
                </a:lnTo>
                <a:lnTo>
                  <a:pt x="43688" y="175260"/>
                </a:lnTo>
                <a:lnTo>
                  <a:pt x="70612" y="108331"/>
                </a:lnTo>
                <a:lnTo>
                  <a:pt x="0" y="66928"/>
                </a:lnTo>
                <a:close/>
              </a:path>
            </a:pathLst>
          </a:custGeom>
          <a:ln w="28956">
            <a:solidFill>
              <a:srgbClr val="385D89"/>
            </a:solidFill>
          </a:ln>
        </p:spPr>
        <p:txBody>
          <a:bodyPr wrap="square" lIns="0" tIns="0" rIns="0" bIns="0" rtlCol="0"/>
          <a:lstStyle/>
          <a:p>
            <a:endParaRPr smtClean="0">
              <a:solidFill>
                <a:prstClr val="black"/>
              </a:solidFill>
            </a:endParaRPr>
          </a:p>
        </p:txBody>
      </p:sp>
      <p:sp>
        <p:nvSpPr>
          <p:cNvPr id="2" name="Holder 2"/>
          <p:cNvSpPr>
            <a:spLocks noGrp="1"/>
          </p:cNvSpPr>
          <p:nvPr>
            <p:ph type="title"/>
          </p:nvPr>
        </p:nvSpPr>
        <p:spPr/>
        <p:txBody>
          <a:bodyPr lIns="0" tIns="0" rIns="0" bIns="0"/>
          <a:lstStyle>
            <a:lvl1pPr>
              <a:defRPr sz="3400" b="1" i="1" u="heavy">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1" i="0">
                <a:solidFill>
                  <a:schemeClr val="tx1"/>
                </a:solidFill>
                <a:latin typeface="Calibri"/>
                <a:cs typeface="Calibri"/>
              </a:defRPr>
            </a:lvl1pPr>
          </a:lstStyle>
          <a:p>
            <a:pPr marL="12700">
              <a:lnSpc>
                <a:spcPts val="865"/>
              </a:lnSpc>
            </a:pPr>
            <a:r>
              <a:rPr dirty="0">
                <a:solidFill>
                  <a:srgbClr val="FFFFFF"/>
                </a:solidFill>
              </a:rPr>
              <a:t>8 </a:t>
            </a:r>
            <a:r>
              <a:rPr spc="-5" dirty="0">
                <a:solidFill>
                  <a:srgbClr val="FFFFFF"/>
                </a:solidFill>
              </a:rPr>
              <a:t>Jan</a:t>
            </a:r>
            <a:r>
              <a:rPr spc="-114" dirty="0">
                <a:solidFill>
                  <a:srgbClr val="FFFFFF"/>
                </a:solidFill>
              </a:rPr>
              <a:t> </a:t>
            </a:r>
            <a:r>
              <a:rPr dirty="0">
                <a:solidFill>
                  <a:srgbClr val="FFFFFF"/>
                </a:solidFill>
              </a:rPr>
              <a:t>15</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10/16/2017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632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1" u="heavy">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00" b="1" i="0">
                <a:solidFill>
                  <a:schemeClr val="tx1"/>
                </a:solidFill>
                <a:latin typeface="Calibri"/>
                <a:cs typeface="Calibri"/>
              </a:defRPr>
            </a:lvl1pPr>
          </a:lstStyle>
          <a:p>
            <a:pPr marL="12700">
              <a:lnSpc>
                <a:spcPts val="865"/>
              </a:lnSpc>
            </a:pPr>
            <a:r>
              <a:rPr dirty="0">
                <a:solidFill>
                  <a:srgbClr val="FFFFFF"/>
                </a:solidFill>
              </a:rPr>
              <a:t>8 </a:t>
            </a:r>
            <a:r>
              <a:rPr spc="-5" dirty="0">
                <a:solidFill>
                  <a:srgbClr val="FFFFFF"/>
                </a:solidFill>
              </a:rPr>
              <a:t>Jan</a:t>
            </a:r>
            <a:r>
              <a:rPr spc="-114" dirty="0">
                <a:solidFill>
                  <a:srgbClr val="FFFFFF"/>
                </a:solidFill>
              </a:rPr>
              <a:t> </a:t>
            </a:r>
            <a:r>
              <a:rPr dirty="0">
                <a:solidFill>
                  <a:srgbClr val="FFFFFF"/>
                </a:solidFill>
              </a:rPr>
              <a:t>15</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10/16/2017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83510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6762"/>
            <a:ext cx="12192000" cy="6841234"/>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2" name="Holder 2"/>
          <p:cNvSpPr>
            <a:spLocks noGrp="1"/>
          </p:cNvSpPr>
          <p:nvPr>
            <p:ph type="ftr" sz="quarter" idx="5"/>
          </p:nvPr>
        </p:nvSpPr>
        <p:spPr/>
        <p:txBody>
          <a:bodyPr lIns="0" tIns="0" rIns="0" bIns="0"/>
          <a:lstStyle>
            <a:lvl1pPr>
              <a:defRPr sz="800" b="1" i="0">
                <a:solidFill>
                  <a:schemeClr val="tx1"/>
                </a:solidFill>
                <a:latin typeface="Calibri"/>
                <a:cs typeface="Calibri"/>
              </a:defRPr>
            </a:lvl1pPr>
          </a:lstStyle>
          <a:p>
            <a:pPr marL="12700">
              <a:lnSpc>
                <a:spcPts val="865"/>
              </a:lnSpc>
            </a:pPr>
            <a:r>
              <a:rPr dirty="0">
                <a:solidFill>
                  <a:srgbClr val="FFFFFF"/>
                </a:solidFill>
              </a:rPr>
              <a:t>8 </a:t>
            </a:r>
            <a:r>
              <a:rPr spc="-5" dirty="0">
                <a:solidFill>
                  <a:srgbClr val="FFFFFF"/>
                </a:solidFill>
              </a:rPr>
              <a:t>Jan</a:t>
            </a:r>
            <a:r>
              <a:rPr spc="-114" dirty="0">
                <a:solidFill>
                  <a:srgbClr val="FFFFFF"/>
                </a:solidFill>
              </a:rPr>
              <a:t> </a:t>
            </a:r>
            <a:r>
              <a:rPr dirty="0">
                <a:solidFill>
                  <a:srgbClr val="FFFFFF"/>
                </a:solidFill>
              </a:rPr>
              <a:t>15</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10/16/2017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013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42EE38-CDAE-4E75-8535-B35F1E335B97}"/>
              </a:ext>
            </a:extLst>
          </p:cNvPr>
          <p:cNvSpPr>
            <a:spLocks noGrp="1"/>
          </p:cNvSpPr>
          <p:nvPr>
            <p:ph type="title"/>
          </p:nvPr>
        </p:nvSpPr>
        <p:spPr>
          <a:xfrm>
            <a:off x="1310291" y="365127"/>
            <a:ext cx="10043509"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C077449-C2B3-4277-BC2A-AF2E266D32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E245A5-7124-40DA-BE9F-B106C3712C1F}"/>
              </a:ext>
            </a:extLst>
          </p:cNvPr>
          <p:cNvSpPr>
            <a:spLocks noGrp="1"/>
          </p:cNvSpPr>
          <p:nvPr>
            <p:ph type="dt" sz="half" idx="10"/>
          </p:nvPr>
        </p:nvSpPr>
        <p:spPr/>
        <p:txBody>
          <a:bodyPr/>
          <a:lstStyle/>
          <a:p>
            <a:fld id="{5708571E-ED90-4C51-9AFE-F0517ECFE86C}" type="datetimeFigureOut">
              <a:rPr lang="en-US" smtClean="0"/>
              <a:t>10/16/2017</a:t>
            </a:fld>
            <a:endParaRPr lang="en-US"/>
          </a:p>
        </p:txBody>
      </p:sp>
      <p:sp>
        <p:nvSpPr>
          <p:cNvPr id="5" name="Footer Placeholder 4">
            <a:extLst>
              <a:ext uri="{FF2B5EF4-FFF2-40B4-BE49-F238E27FC236}">
                <a16:creationId xmlns:a16="http://schemas.microsoft.com/office/drawing/2014/main" xmlns="" id="{6CF6DCA0-4026-4203-BE14-76E0A6222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68B7538-4AB0-4102-BC42-15375DFBAE08}"/>
              </a:ext>
            </a:extLst>
          </p:cNvPr>
          <p:cNvSpPr>
            <a:spLocks noGrp="1"/>
          </p:cNvSpPr>
          <p:nvPr>
            <p:ph type="sldNum" sz="quarter" idx="12"/>
          </p:nvPr>
        </p:nvSpPr>
        <p:spPr/>
        <p:txBody>
          <a:bodyPr/>
          <a:lstStyle/>
          <a:p>
            <a:fld id="{3D3B2463-DB1B-4037-9E5A-C4727B555D3B}" type="slidenum">
              <a:rPr lang="en-US" smtClean="0"/>
              <a:t>‹#›</a:t>
            </a:fld>
            <a:endParaRPr lang="en-US"/>
          </a:p>
        </p:txBody>
      </p:sp>
      <p:pic>
        <p:nvPicPr>
          <p:cNvPr id="7" name="Picture 8" descr="NROTC_Crest (high resolution).bmp"/>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6166" y="324093"/>
            <a:ext cx="1104127" cy="128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752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A9E7BF-37C4-4379-A272-D514E2D6CE08}"/>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ECF6B19-5346-4FA6-A65B-36047C200C82}"/>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14C0EDF-4411-4A83-9AAD-95138FA138A9}"/>
              </a:ext>
            </a:extLst>
          </p:cNvPr>
          <p:cNvSpPr>
            <a:spLocks noGrp="1"/>
          </p:cNvSpPr>
          <p:nvPr>
            <p:ph type="dt" sz="half" idx="10"/>
          </p:nvPr>
        </p:nvSpPr>
        <p:spPr/>
        <p:txBody>
          <a:bodyPr/>
          <a:lstStyle/>
          <a:p>
            <a:fld id="{5708571E-ED90-4C51-9AFE-F0517ECFE86C}" type="datetimeFigureOut">
              <a:rPr lang="en-US" smtClean="0"/>
              <a:t>10/16/2017</a:t>
            </a:fld>
            <a:endParaRPr lang="en-US"/>
          </a:p>
        </p:txBody>
      </p:sp>
      <p:sp>
        <p:nvSpPr>
          <p:cNvPr id="5" name="Footer Placeholder 4">
            <a:extLst>
              <a:ext uri="{FF2B5EF4-FFF2-40B4-BE49-F238E27FC236}">
                <a16:creationId xmlns:a16="http://schemas.microsoft.com/office/drawing/2014/main" xmlns="" id="{176733D1-A956-4ACD-B63A-B07A2D4D6C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654AA43-3EF9-4C83-97F1-4E202141E28A}"/>
              </a:ext>
            </a:extLst>
          </p:cNvPr>
          <p:cNvSpPr>
            <a:spLocks noGrp="1"/>
          </p:cNvSpPr>
          <p:nvPr>
            <p:ph type="sldNum" sz="quarter" idx="12"/>
          </p:nvPr>
        </p:nvSpPr>
        <p:spPr/>
        <p:txBody>
          <a:bodyPr/>
          <a:lstStyle/>
          <a:p>
            <a:fld id="{3D3B2463-DB1B-4037-9E5A-C4727B555D3B}" type="slidenum">
              <a:rPr lang="en-US" smtClean="0"/>
              <a:t>‹#›</a:t>
            </a:fld>
            <a:endParaRPr lang="en-US"/>
          </a:p>
        </p:txBody>
      </p:sp>
    </p:spTree>
    <p:extLst>
      <p:ext uri="{BB962C8B-B14F-4D97-AF65-F5344CB8AC3E}">
        <p14:creationId xmlns:p14="http://schemas.microsoft.com/office/powerpoint/2010/main" val="387041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CD29B-2D1C-4DD7-B991-7F9D6CAD52AD}"/>
              </a:ext>
            </a:extLst>
          </p:cNvPr>
          <p:cNvSpPr>
            <a:spLocks noGrp="1"/>
          </p:cNvSpPr>
          <p:nvPr>
            <p:ph type="title"/>
          </p:nvPr>
        </p:nvSpPr>
        <p:spPr>
          <a:xfrm>
            <a:off x="1435261" y="365127"/>
            <a:ext cx="9918539"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0324894A-1BB6-4D56-B8E0-D7CE935F41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7984EEC-CC72-4B7F-845F-AB0E9D2F5F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D4D69EA-89AE-4C07-B34C-99258E7C3DDE}"/>
              </a:ext>
            </a:extLst>
          </p:cNvPr>
          <p:cNvSpPr>
            <a:spLocks noGrp="1"/>
          </p:cNvSpPr>
          <p:nvPr>
            <p:ph type="dt" sz="half" idx="10"/>
          </p:nvPr>
        </p:nvSpPr>
        <p:spPr/>
        <p:txBody>
          <a:bodyPr/>
          <a:lstStyle/>
          <a:p>
            <a:fld id="{5708571E-ED90-4C51-9AFE-F0517ECFE86C}" type="datetimeFigureOut">
              <a:rPr lang="en-US" smtClean="0"/>
              <a:t>10/16/2017</a:t>
            </a:fld>
            <a:endParaRPr lang="en-US"/>
          </a:p>
        </p:txBody>
      </p:sp>
      <p:sp>
        <p:nvSpPr>
          <p:cNvPr id="6" name="Footer Placeholder 5">
            <a:extLst>
              <a:ext uri="{FF2B5EF4-FFF2-40B4-BE49-F238E27FC236}">
                <a16:creationId xmlns:a16="http://schemas.microsoft.com/office/drawing/2014/main" xmlns="" id="{BE40CBB1-2386-49E8-8532-5DF14CED71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0FD2873-9266-4D16-B34B-9FD97F493C3F}"/>
              </a:ext>
            </a:extLst>
          </p:cNvPr>
          <p:cNvSpPr>
            <a:spLocks noGrp="1"/>
          </p:cNvSpPr>
          <p:nvPr>
            <p:ph type="sldNum" sz="quarter" idx="12"/>
          </p:nvPr>
        </p:nvSpPr>
        <p:spPr/>
        <p:txBody>
          <a:bodyPr/>
          <a:lstStyle/>
          <a:p>
            <a:fld id="{3D3B2463-DB1B-4037-9E5A-C4727B555D3B}" type="slidenum">
              <a:rPr lang="en-US" smtClean="0"/>
              <a:t>‹#›</a:t>
            </a:fld>
            <a:endParaRPr lang="en-US"/>
          </a:p>
        </p:txBody>
      </p:sp>
      <p:pic>
        <p:nvPicPr>
          <p:cNvPr id="8" name="Picture 8" descr="NROTC_Crest (high resolution).bmp"/>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6166" y="324093"/>
            <a:ext cx="1104127" cy="128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67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0F9FD5-708F-42B2-8327-C51DEB8995E8}"/>
              </a:ext>
            </a:extLst>
          </p:cNvPr>
          <p:cNvSpPr>
            <a:spLocks noGrp="1"/>
          </p:cNvSpPr>
          <p:nvPr>
            <p:ph type="title"/>
          </p:nvPr>
        </p:nvSpPr>
        <p:spPr>
          <a:xfrm>
            <a:off x="1423687" y="365127"/>
            <a:ext cx="9931701"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26467302-EEB9-47C2-B036-38D2D9489CF9}"/>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2E3CD76-2419-4474-ACC4-A7332D6BEAB5}"/>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830D67A-195E-49B4-9B23-3321DC69028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37F5978-FC68-44DF-ACEB-71C63FB1E184}"/>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9BBE183-90ED-41F1-AF68-C9A3FB45BF7A}"/>
              </a:ext>
            </a:extLst>
          </p:cNvPr>
          <p:cNvSpPr>
            <a:spLocks noGrp="1"/>
          </p:cNvSpPr>
          <p:nvPr>
            <p:ph type="dt" sz="half" idx="10"/>
          </p:nvPr>
        </p:nvSpPr>
        <p:spPr/>
        <p:txBody>
          <a:bodyPr/>
          <a:lstStyle/>
          <a:p>
            <a:fld id="{5708571E-ED90-4C51-9AFE-F0517ECFE86C}" type="datetimeFigureOut">
              <a:rPr lang="en-US" smtClean="0"/>
              <a:t>10/16/2017</a:t>
            </a:fld>
            <a:endParaRPr lang="en-US"/>
          </a:p>
        </p:txBody>
      </p:sp>
      <p:sp>
        <p:nvSpPr>
          <p:cNvPr id="8" name="Footer Placeholder 7">
            <a:extLst>
              <a:ext uri="{FF2B5EF4-FFF2-40B4-BE49-F238E27FC236}">
                <a16:creationId xmlns:a16="http://schemas.microsoft.com/office/drawing/2014/main" xmlns="" id="{6B283A49-2959-4ED3-BEC7-0ADD16690C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E43B340-B8F9-4977-A817-F2DB679F29DF}"/>
              </a:ext>
            </a:extLst>
          </p:cNvPr>
          <p:cNvSpPr>
            <a:spLocks noGrp="1"/>
          </p:cNvSpPr>
          <p:nvPr>
            <p:ph type="sldNum" sz="quarter" idx="12"/>
          </p:nvPr>
        </p:nvSpPr>
        <p:spPr/>
        <p:txBody>
          <a:bodyPr/>
          <a:lstStyle/>
          <a:p>
            <a:fld id="{3D3B2463-DB1B-4037-9E5A-C4727B555D3B}" type="slidenum">
              <a:rPr lang="en-US" smtClean="0"/>
              <a:t>‹#›</a:t>
            </a:fld>
            <a:endParaRPr lang="en-US"/>
          </a:p>
        </p:txBody>
      </p:sp>
      <p:pic>
        <p:nvPicPr>
          <p:cNvPr id="10" name="Picture 8" descr="NROTC_Crest (high resolution).bmp"/>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6166" y="324093"/>
            <a:ext cx="1104127" cy="128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32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34EC1-4D9B-4045-9AE3-FC133D2910D4}"/>
              </a:ext>
            </a:extLst>
          </p:cNvPr>
          <p:cNvSpPr>
            <a:spLocks noGrp="1"/>
          </p:cNvSpPr>
          <p:nvPr>
            <p:ph type="title"/>
          </p:nvPr>
        </p:nvSpPr>
        <p:spPr>
          <a:xfrm>
            <a:off x="1423685" y="365127"/>
            <a:ext cx="9930115"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xmlns="" id="{B1F12AE4-EC40-4008-B2FC-54A4B97E6BB6}"/>
              </a:ext>
            </a:extLst>
          </p:cNvPr>
          <p:cNvSpPr>
            <a:spLocks noGrp="1"/>
          </p:cNvSpPr>
          <p:nvPr>
            <p:ph type="dt" sz="half" idx="10"/>
          </p:nvPr>
        </p:nvSpPr>
        <p:spPr/>
        <p:txBody>
          <a:bodyPr/>
          <a:lstStyle/>
          <a:p>
            <a:fld id="{5708571E-ED90-4C51-9AFE-F0517ECFE86C}" type="datetimeFigureOut">
              <a:rPr lang="en-US" smtClean="0"/>
              <a:t>10/16/2017</a:t>
            </a:fld>
            <a:endParaRPr lang="en-US"/>
          </a:p>
        </p:txBody>
      </p:sp>
      <p:sp>
        <p:nvSpPr>
          <p:cNvPr id="4" name="Footer Placeholder 3">
            <a:extLst>
              <a:ext uri="{FF2B5EF4-FFF2-40B4-BE49-F238E27FC236}">
                <a16:creationId xmlns:a16="http://schemas.microsoft.com/office/drawing/2014/main" xmlns="" id="{4222619E-08A3-4816-ACB8-301D0AEC2E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B1CCF53-DD75-4719-8481-756C68A27994}"/>
              </a:ext>
            </a:extLst>
          </p:cNvPr>
          <p:cNvSpPr>
            <a:spLocks noGrp="1"/>
          </p:cNvSpPr>
          <p:nvPr>
            <p:ph type="sldNum" sz="quarter" idx="12"/>
          </p:nvPr>
        </p:nvSpPr>
        <p:spPr/>
        <p:txBody>
          <a:bodyPr/>
          <a:lstStyle/>
          <a:p>
            <a:fld id="{3D3B2463-DB1B-4037-9E5A-C4727B555D3B}" type="slidenum">
              <a:rPr lang="en-US" smtClean="0"/>
              <a:t>‹#›</a:t>
            </a:fld>
            <a:endParaRPr lang="en-US"/>
          </a:p>
        </p:txBody>
      </p:sp>
      <p:pic>
        <p:nvPicPr>
          <p:cNvPr id="6" name="Picture 8" descr="NROTC_Crest (high resolution).bmp"/>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6166" y="324093"/>
            <a:ext cx="1104127" cy="128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29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27E2679-7853-4275-8D5A-0CA886B54ECF}"/>
              </a:ext>
            </a:extLst>
          </p:cNvPr>
          <p:cNvSpPr>
            <a:spLocks noGrp="1"/>
          </p:cNvSpPr>
          <p:nvPr>
            <p:ph type="dt" sz="half" idx="10"/>
          </p:nvPr>
        </p:nvSpPr>
        <p:spPr/>
        <p:txBody>
          <a:bodyPr/>
          <a:lstStyle/>
          <a:p>
            <a:fld id="{5708571E-ED90-4C51-9AFE-F0517ECFE86C}" type="datetimeFigureOut">
              <a:rPr lang="en-US" smtClean="0"/>
              <a:t>10/16/2017</a:t>
            </a:fld>
            <a:endParaRPr lang="en-US"/>
          </a:p>
        </p:txBody>
      </p:sp>
      <p:sp>
        <p:nvSpPr>
          <p:cNvPr id="3" name="Footer Placeholder 2">
            <a:extLst>
              <a:ext uri="{FF2B5EF4-FFF2-40B4-BE49-F238E27FC236}">
                <a16:creationId xmlns:a16="http://schemas.microsoft.com/office/drawing/2014/main" xmlns="" id="{76B36065-D299-499B-B594-171386E741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D5C869B-CF15-4DA4-BDAC-AB2AFDA9C063}"/>
              </a:ext>
            </a:extLst>
          </p:cNvPr>
          <p:cNvSpPr>
            <a:spLocks noGrp="1"/>
          </p:cNvSpPr>
          <p:nvPr>
            <p:ph type="sldNum" sz="quarter" idx="12"/>
          </p:nvPr>
        </p:nvSpPr>
        <p:spPr/>
        <p:txBody>
          <a:bodyPr/>
          <a:lstStyle/>
          <a:p>
            <a:fld id="{3D3B2463-DB1B-4037-9E5A-C4727B555D3B}" type="slidenum">
              <a:rPr lang="en-US" smtClean="0"/>
              <a:t>‹#›</a:t>
            </a:fld>
            <a:endParaRPr lang="en-US"/>
          </a:p>
        </p:txBody>
      </p:sp>
      <p:pic>
        <p:nvPicPr>
          <p:cNvPr id="5" name="Picture 8" descr="NROTC_Crest (high resolution).bmp"/>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6166" y="324093"/>
            <a:ext cx="1104127" cy="128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139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C2C36-1B32-4A7B-8397-C93630BBBD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8AA11C8-2FCA-4291-B300-5607F662BD3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B0DACC3-F1D3-4784-8B63-DD10042A0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3CEF9EB-9A04-4381-844A-A63CA0110B2C}"/>
              </a:ext>
            </a:extLst>
          </p:cNvPr>
          <p:cNvSpPr>
            <a:spLocks noGrp="1"/>
          </p:cNvSpPr>
          <p:nvPr>
            <p:ph type="dt" sz="half" idx="10"/>
          </p:nvPr>
        </p:nvSpPr>
        <p:spPr/>
        <p:txBody>
          <a:bodyPr/>
          <a:lstStyle/>
          <a:p>
            <a:fld id="{5708571E-ED90-4C51-9AFE-F0517ECFE86C}" type="datetimeFigureOut">
              <a:rPr lang="en-US" smtClean="0"/>
              <a:t>10/16/2017</a:t>
            </a:fld>
            <a:endParaRPr lang="en-US"/>
          </a:p>
        </p:txBody>
      </p:sp>
      <p:sp>
        <p:nvSpPr>
          <p:cNvPr id="6" name="Footer Placeholder 5">
            <a:extLst>
              <a:ext uri="{FF2B5EF4-FFF2-40B4-BE49-F238E27FC236}">
                <a16:creationId xmlns:a16="http://schemas.microsoft.com/office/drawing/2014/main" xmlns="" id="{1E05B5A1-160C-496F-A846-44E7EBF803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C0AF219-DF91-43A6-9359-3B3899A6816A}"/>
              </a:ext>
            </a:extLst>
          </p:cNvPr>
          <p:cNvSpPr>
            <a:spLocks noGrp="1"/>
          </p:cNvSpPr>
          <p:nvPr>
            <p:ph type="sldNum" sz="quarter" idx="12"/>
          </p:nvPr>
        </p:nvSpPr>
        <p:spPr/>
        <p:txBody>
          <a:bodyPr/>
          <a:lstStyle/>
          <a:p>
            <a:fld id="{3D3B2463-DB1B-4037-9E5A-C4727B555D3B}" type="slidenum">
              <a:rPr lang="en-US" smtClean="0"/>
              <a:t>‹#›</a:t>
            </a:fld>
            <a:endParaRPr lang="en-US"/>
          </a:p>
        </p:txBody>
      </p:sp>
      <p:pic>
        <p:nvPicPr>
          <p:cNvPr id="8" name="Picture 8" descr="NROTC_Crest (high resolution).bmp"/>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6166" y="324093"/>
            <a:ext cx="1104127" cy="128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28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CCEA50-C68A-4106-A8BB-7B3B1D62E1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B25219-D109-4364-B974-A21E8643C7D6}"/>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52202CA-8F3C-4164-AAAA-9C0CB89C6C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5570BEF-FBC6-429C-94D7-67C07DE04975}"/>
              </a:ext>
            </a:extLst>
          </p:cNvPr>
          <p:cNvSpPr>
            <a:spLocks noGrp="1"/>
          </p:cNvSpPr>
          <p:nvPr>
            <p:ph type="dt" sz="half" idx="10"/>
          </p:nvPr>
        </p:nvSpPr>
        <p:spPr/>
        <p:txBody>
          <a:bodyPr/>
          <a:lstStyle/>
          <a:p>
            <a:fld id="{5708571E-ED90-4C51-9AFE-F0517ECFE86C}" type="datetimeFigureOut">
              <a:rPr lang="en-US" smtClean="0"/>
              <a:t>10/16/2017</a:t>
            </a:fld>
            <a:endParaRPr lang="en-US"/>
          </a:p>
        </p:txBody>
      </p:sp>
      <p:sp>
        <p:nvSpPr>
          <p:cNvPr id="6" name="Footer Placeholder 5">
            <a:extLst>
              <a:ext uri="{FF2B5EF4-FFF2-40B4-BE49-F238E27FC236}">
                <a16:creationId xmlns:a16="http://schemas.microsoft.com/office/drawing/2014/main" xmlns="" id="{7ED77244-3D46-46F0-9D1C-1CF80F652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4218D4B-2EC7-4BA0-B043-7E69EB957525}"/>
              </a:ext>
            </a:extLst>
          </p:cNvPr>
          <p:cNvSpPr>
            <a:spLocks noGrp="1"/>
          </p:cNvSpPr>
          <p:nvPr>
            <p:ph type="sldNum" sz="quarter" idx="12"/>
          </p:nvPr>
        </p:nvSpPr>
        <p:spPr/>
        <p:txBody>
          <a:bodyPr/>
          <a:lstStyle/>
          <a:p>
            <a:fld id="{3D3B2463-DB1B-4037-9E5A-C4727B555D3B}" type="slidenum">
              <a:rPr lang="en-US" smtClean="0"/>
              <a:t>‹#›</a:t>
            </a:fld>
            <a:endParaRPr lang="en-US"/>
          </a:p>
        </p:txBody>
      </p:sp>
      <p:pic>
        <p:nvPicPr>
          <p:cNvPr id="8" name="Picture 8" descr="NROTC_Crest (high resolution).bmp"/>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6166" y="324093"/>
            <a:ext cx="1104127" cy="128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62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82A782C-3B9C-4B25-AB14-316B37B26E8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676BEBD-B5FA-4EE7-BDBC-48CF79636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33F4A02-D6A4-4264-BB94-162E5E302B8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8571E-ED90-4C51-9AFE-F0517ECFE86C}" type="datetimeFigureOut">
              <a:rPr lang="en-US" smtClean="0"/>
              <a:t>10/16/2017</a:t>
            </a:fld>
            <a:endParaRPr lang="en-US"/>
          </a:p>
        </p:txBody>
      </p:sp>
      <p:sp>
        <p:nvSpPr>
          <p:cNvPr id="5" name="Footer Placeholder 4">
            <a:extLst>
              <a:ext uri="{FF2B5EF4-FFF2-40B4-BE49-F238E27FC236}">
                <a16:creationId xmlns:a16="http://schemas.microsoft.com/office/drawing/2014/main" xmlns="" id="{BDFACBA6-96C5-40B4-9A63-942D6872CEE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9C73F3F-236F-4153-9343-0F2BD6BAC1B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B2463-DB1B-4037-9E5A-C4727B555D3B}" type="slidenum">
              <a:rPr lang="en-US" smtClean="0"/>
              <a:t>‹#›</a:t>
            </a:fld>
            <a:endParaRPr lang="en-US"/>
          </a:p>
        </p:txBody>
      </p:sp>
    </p:spTree>
    <p:extLst>
      <p:ext uri="{BB962C8B-B14F-4D97-AF65-F5344CB8AC3E}">
        <p14:creationId xmlns:p14="http://schemas.microsoft.com/office/powerpoint/2010/main" val="1181986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7" cstate="print"/>
            <a:stretch>
              <a:fillRect/>
            </a:stretch>
          </a:blipFill>
        </p:spPr>
        <p:txBody>
          <a:bodyPr wrap="square" lIns="0" tIns="0" rIns="0" bIns="0" rtlCol="0"/>
          <a:lstStyle/>
          <a:p>
            <a:endParaRPr smtClean="0">
              <a:solidFill>
                <a:prstClr val="black"/>
              </a:solidFill>
            </a:endParaRPr>
          </a:p>
        </p:txBody>
      </p:sp>
      <p:sp>
        <p:nvSpPr>
          <p:cNvPr id="2" name="Holder 2"/>
          <p:cNvSpPr>
            <a:spLocks noGrp="1"/>
          </p:cNvSpPr>
          <p:nvPr>
            <p:ph type="title"/>
          </p:nvPr>
        </p:nvSpPr>
        <p:spPr>
          <a:xfrm>
            <a:off x="-17950" y="83057"/>
            <a:ext cx="12227899" cy="543560"/>
          </a:xfrm>
          <a:prstGeom prst="rect">
            <a:avLst/>
          </a:prstGeom>
        </p:spPr>
        <p:txBody>
          <a:bodyPr wrap="square" lIns="0" tIns="0" rIns="0" bIns="0">
            <a:spAutoFit/>
          </a:bodyPr>
          <a:lstStyle>
            <a:lvl1pPr>
              <a:defRPr sz="3400" b="1" i="1" u="heavy">
                <a:solidFill>
                  <a:schemeClr val="bg1"/>
                </a:solidFill>
                <a:latin typeface="Arial"/>
                <a:cs typeface="Arial"/>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3534" y="6731837"/>
            <a:ext cx="483445" cy="115416"/>
          </a:xfrm>
          <a:prstGeom prst="rect">
            <a:avLst/>
          </a:prstGeom>
        </p:spPr>
        <p:txBody>
          <a:bodyPr wrap="square" lIns="0" tIns="0" rIns="0" bIns="0">
            <a:spAutoFit/>
          </a:bodyPr>
          <a:lstStyle>
            <a:lvl1pPr>
              <a:defRPr sz="800" b="1" i="0">
                <a:solidFill>
                  <a:schemeClr val="tx1"/>
                </a:solidFill>
                <a:latin typeface="Calibri"/>
                <a:cs typeface="Calibri"/>
              </a:defRPr>
            </a:lvl1pPr>
          </a:lstStyle>
          <a:p>
            <a:pPr marL="12700">
              <a:lnSpc>
                <a:spcPts val="865"/>
              </a:lnSpc>
            </a:pPr>
            <a:r>
              <a:rPr dirty="0">
                <a:solidFill>
                  <a:srgbClr val="FFFFFF"/>
                </a:solidFill>
              </a:rPr>
              <a:t>8 </a:t>
            </a:r>
            <a:r>
              <a:rPr spc="-5" dirty="0">
                <a:solidFill>
                  <a:srgbClr val="FFFFFF"/>
                </a:solidFill>
              </a:rPr>
              <a:t>Jan</a:t>
            </a:r>
            <a:r>
              <a:rPr spc="-114" dirty="0">
                <a:solidFill>
                  <a:srgbClr val="FFFFFF"/>
                </a:solidFill>
              </a:rPr>
              <a:t> </a:t>
            </a:r>
            <a:r>
              <a:rPr dirty="0">
                <a:solidFill>
                  <a:srgbClr val="FFFFFF"/>
                </a:solidFill>
              </a:rPr>
              <a:t>15</a:t>
            </a: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10/16/2017</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277307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mdb.com/videoplayer/vi735293977?ref_=ttvi_vi_imdb_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youtu.be/30V1nyC0d1M?t=1m40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youtu.be/7oJIJCWAaM0?t=2m45s" TargetMode="External"/><Relationship Id="rId4" Type="http://schemas.openxmlformats.org/officeDocument/2006/relationships/hyperlink" Target="https://youtu.be/16gEqBivqD0?t=3m25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C56D9C-DF20-4429-B7D4-C94E0BE6D599}"/>
              </a:ext>
            </a:extLst>
          </p:cNvPr>
          <p:cNvSpPr>
            <a:spLocks noGrp="1"/>
          </p:cNvSpPr>
          <p:nvPr>
            <p:ph type="ctrTitle"/>
          </p:nvPr>
        </p:nvSpPr>
        <p:spPr/>
        <p:txBody>
          <a:bodyPr>
            <a:normAutofit/>
          </a:bodyPr>
          <a:lstStyle/>
          <a:p>
            <a:r>
              <a:rPr lang="en-US" dirty="0" smtClean="0"/>
              <a:t>A Naval Perspective on Cyberwarfare</a:t>
            </a:r>
            <a:endParaRPr lang="en-US" dirty="0"/>
          </a:p>
        </p:txBody>
      </p:sp>
      <p:sp>
        <p:nvSpPr>
          <p:cNvPr id="3" name="Subtitle 2">
            <a:extLst>
              <a:ext uri="{FF2B5EF4-FFF2-40B4-BE49-F238E27FC236}">
                <a16:creationId xmlns:a16="http://schemas.microsoft.com/office/drawing/2014/main" xmlns="" id="{BC2AFD88-00B5-4B1A-9437-61067B162BC9}"/>
              </a:ext>
            </a:extLst>
          </p:cNvPr>
          <p:cNvSpPr>
            <a:spLocks noGrp="1"/>
          </p:cNvSpPr>
          <p:nvPr>
            <p:ph type="subTitle" idx="1"/>
          </p:nvPr>
        </p:nvSpPr>
        <p:spPr/>
        <p:txBody>
          <a:bodyPr/>
          <a:lstStyle/>
          <a:p>
            <a:r>
              <a:rPr lang="en-US" dirty="0"/>
              <a:t>Implications for the everyday computer specialist</a:t>
            </a:r>
          </a:p>
        </p:txBody>
      </p:sp>
    </p:spTree>
    <p:extLst>
      <p:ext uri="{BB962C8B-B14F-4D97-AF65-F5344CB8AC3E}">
        <p14:creationId xmlns:p14="http://schemas.microsoft.com/office/powerpoint/2010/main" val="2542951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Navy Ends, Ways, and Means</a:t>
            </a:r>
          </a:p>
        </p:txBody>
      </p:sp>
      <p:sp>
        <p:nvSpPr>
          <p:cNvPr id="3" name="Content Placeholder 2"/>
          <p:cNvSpPr>
            <a:spLocks noGrp="1"/>
          </p:cNvSpPr>
          <p:nvPr>
            <p:ph sz="half" idx="1"/>
          </p:nvPr>
        </p:nvSpPr>
        <p:spPr>
          <a:xfrm>
            <a:off x="1227927" y="1600200"/>
            <a:ext cx="2814495" cy="2907792"/>
          </a:xfrm>
        </p:spPr>
        <p:txBody>
          <a:bodyPr>
            <a:normAutofit/>
          </a:bodyPr>
          <a:lstStyle/>
          <a:p>
            <a:pPr marL="0" indent="0" algn="ctr">
              <a:lnSpc>
                <a:spcPct val="110000"/>
              </a:lnSpc>
              <a:buNone/>
            </a:pPr>
            <a:r>
              <a:rPr lang="en-US" sz="1200" b="1" dirty="0">
                <a:latin typeface="Arial" panose="020B0604020202020204" pitchFamily="34" charset="0"/>
                <a:cs typeface="Arial" panose="020B0604020202020204" pitchFamily="34" charset="0"/>
              </a:rPr>
              <a:t>U.S. Naval Core Capabilities</a:t>
            </a:r>
          </a:p>
          <a:p>
            <a:pPr marL="0" lvl="1" indent="0">
              <a:lnSpc>
                <a:spcPct val="110000"/>
              </a:lnSpc>
              <a:spcBef>
                <a:spcPts val="0"/>
              </a:spcBef>
              <a:buNone/>
            </a:pPr>
            <a:r>
              <a:rPr lang="en-US" sz="1200" dirty="0">
                <a:latin typeface="Arial" panose="020B0604020202020204" pitchFamily="34" charset="0"/>
                <a:cs typeface="Arial" panose="020B0604020202020204" pitchFamily="34" charset="0"/>
              </a:rPr>
              <a:t>Forward Presence</a:t>
            </a:r>
          </a:p>
          <a:p>
            <a:pPr marL="0" lvl="1" indent="0">
              <a:lnSpc>
                <a:spcPct val="110000"/>
              </a:lnSpc>
              <a:spcBef>
                <a:spcPts val="0"/>
              </a:spcBef>
              <a:buNone/>
            </a:pPr>
            <a:r>
              <a:rPr lang="en-US" sz="1200" dirty="0">
                <a:latin typeface="Arial" panose="020B0604020202020204" pitchFamily="34" charset="0"/>
                <a:cs typeface="Arial" panose="020B0604020202020204" pitchFamily="34" charset="0"/>
              </a:rPr>
              <a:t>Deterrence</a:t>
            </a:r>
          </a:p>
          <a:p>
            <a:pPr marL="0" lvl="1" indent="0">
              <a:lnSpc>
                <a:spcPct val="110000"/>
              </a:lnSpc>
              <a:spcBef>
                <a:spcPts val="0"/>
              </a:spcBef>
              <a:buNone/>
            </a:pPr>
            <a:r>
              <a:rPr lang="en-US" sz="1200" dirty="0">
                <a:latin typeface="Arial" panose="020B0604020202020204" pitchFamily="34" charset="0"/>
                <a:cs typeface="Arial" panose="020B0604020202020204" pitchFamily="34" charset="0"/>
              </a:rPr>
              <a:t>Sea Control</a:t>
            </a:r>
          </a:p>
          <a:p>
            <a:pPr marL="0" lvl="1" indent="0">
              <a:lnSpc>
                <a:spcPct val="110000"/>
              </a:lnSpc>
              <a:spcBef>
                <a:spcPts val="0"/>
              </a:spcBef>
              <a:buNone/>
            </a:pPr>
            <a:r>
              <a:rPr lang="en-US" sz="1200" dirty="0">
                <a:latin typeface="Arial" panose="020B0604020202020204" pitchFamily="34" charset="0"/>
                <a:cs typeface="Arial" panose="020B0604020202020204" pitchFamily="34" charset="0"/>
              </a:rPr>
              <a:t>Power Projection</a:t>
            </a:r>
          </a:p>
          <a:p>
            <a:pPr marL="0" lvl="1" indent="0">
              <a:lnSpc>
                <a:spcPct val="110000"/>
              </a:lnSpc>
              <a:spcBef>
                <a:spcPts val="0"/>
              </a:spcBef>
              <a:buNone/>
            </a:pPr>
            <a:r>
              <a:rPr lang="en-US" sz="1200" dirty="0">
                <a:latin typeface="Arial" panose="020B0604020202020204" pitchFamily="34" charset="0"/>
                <a:cs typeface="Arial" panose="020B0604020202020204" pitchFamily="34" charset="0"/>
              </a:rPr>
              <a:t>Maritime Security</a:t>
            </a:r>
          </a:p>
          <a:p>
            <a:pPr marL="0" lvl="1" indent="0">
              <a:lnSpc>
                <a:spcPct val="110000"/>
              </a:lnSpc>
              <a:spcBef>
                <a:spcPts val="0"/>
              </a:spcBef>
              <a:buNone/>
            </a:pPr>
            <a:r>
              <a:rPr lang="en-US" sz="1200" dirty="0">
                <a:latin typeface="Arial" panose="020B0604020202020204" pitchFamily="34" charset="0"/>
                <a:cs typeface="Arial" panose="020B0604020202020204" pitchFamily="34" charset="0"/>
              </a:rPr>
              <a:t>Humanitarian Assistance / Disaster Response</a:t>
            </a:r>
          </a:p>
          <a:p>
            <a:endParaRPr lang="en-US" sz="14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8218025" y="1600199"/>
            <a:ext cx="2549139" cy="2647710"/>
          </a:xfrm>
        </p:spPr>
        <p:txBody>
          <a:bodyPr>
            <a:normAutofit/>
          </a:bodyPr>
          <a:lstStyle/>
          <a:p>
            <a:pPr marL="0" indent="0" algn="ctr">
              <a:lnSpc>
                <a:spcPct val="110000"/>
              </a:lnSpc>
              <a:spcBef>
                <a:spcPts val="0"/>
              </a:spcBef>
              <a:buNone/>
            </a:pPr>
            <a:r>
              <a:rPr lang="en-US" sz="1200" b="1" dirty="0">
                <a:latin typeface="Arial" panose="020B0604020202020204" pitchFamily="34" charset="0"/>
                <a:cs typeface="Arial" panose="020B0604020202020204" pitchFamily="34" charset="0"/>
              </a:rPr>
              <a:t>Communities and Platforms</a:t>
            </a:r>
          </a:p>
          <a:p>
            <a:pPr marL="0" indent="0">
              <a:lnSpc>
                <a:spcPct val="110000"/>
              </a:lnSpc>
              <a:spcBef>
                <a:spcPts val="0"/>
              </a:spcBef>
              <a:buNone/>
            </a:pPr>
            <a:r>
              <a:rPr lang="en-US" sz="1200" b="1" dirty="0">
                <a:latin typeface="Arial" panose="020B0604020202020204" pitchFamily="34" charset="0"/>
                <a:cs typeface="Arial" panose="020B0604020202020204" pitchFamily="34" charset="0"/>
              </a:rPr>
              <a:t>Surface</a:t>
            </a:r>
          </a:p>
          <a:p>
            <a:pPr marL="0" indent="0">
              <a:lnSpc>
                <a:spcPct val="110000"/>
              </a:lnSpc>
              <a:spcBef>
                <a:spcPts val="0"/>
              </a:spcBef>
              <a:buNone/>
            </a:pPr>
            <a:r>
              <a:rPr lang="en-US" sz="1100" dirty="0">
                <a:latin typeface="Arial" panose="020B0604020202020204" pitchFamily="34" charset="0"/>
                <a:cs typeface="Arial" panose="020B0604020202020204" pitchFamily="34" charset="0"/>
              </a:rPr>
              <a:t>CVN, LHA, LCS, DDG, CG</a:t>
            </a:r>
          </a:p>
          <a:p>
            <a:pPr marL="0" indent="0">
              <a:lnSpc>
                <a:spcPct val="110000"/>
              </a:lnSpc>
              <a:spcBef>
                <a:spcPts val="0"/>
              </a:spcBef>
              <a:buNone/>
            </a:pPr>
            <a:r>
              <a:rPr lang="en-US" sz="1200" b="1" dirty="0">
                <a:latin typeface="Arial" panose="020B0604020202020204" pitchFamily="34" charset="0"/>
                <a:cs typeface="Arial" panose="020B0604020202020204" pitchFamily="34" charset="0"/>
              </a:rPr>
              <a:t>Submarines </a:t>
            </a:r>
          </a:p>
          <a:p>
            <a:pPr marL="0" indent="0">
              <a:lnSpc>
                <a:spcPct val="110000"/>
              </a:lnSpc>
              <a:spcBef>
                <a:spcPts val="0"/>
              </a:spcBef>
              <a:buNone/>
            </a:pPr>
            <a:r>
              <a:rPr lang="en-US" sz="1100" dirty="0">
                <a:latin typeface="Arial" panose="020B0604020202020204" pitchFamily="34" charset="0"/>
                <a:cs typeface="Arial" panose="020B0604020202020204" pitchFamily="34" charset="0"/>
              </a:rPr>
              <a:t>SSN, SSBN. SSGN</a:t>
            </a:r>
          </a:p>
          <a:p>
            <a:pPr marL="0" indent="0">
              <a:lnSpc>
                <a:spcPct val="110000"/>
              </a:lnSpc>
              <a:spcBef>
                <a:spcPts val="0"/>
              </a:spcBef>
              <a:buNone/>
            </a:pPr>
            <a:r>
              <a:rPr lang="en-US" sz="1200" b="1" dirty="0">
                <a:latin typeface="Arial" panose="020B0604020202020204" pitchFamily="34" charset="0"/>
                <a:cs typeface="Arial" panose="020B0604020202020204" pitchFamily="34" charset="0"/>
              </a:rPr>
              <a:t>Aviation</a:t>
            </a:r>
            <a:r>
              <a:rPr lang="en-US" sz="1200" dirty="0">
                <a:latin typeface="Arial" panose="020B0604020202020204" pitchFamily="34" charset="0"/>
                <a:cs typeface="Arial" panose="020B0604020202020204" pitchFamily="34" charset="0"/>
              </a:rPr>
              <a:t> </a:t>
            </a:r>
          </a:p>
          <a:p>
            <a:pPr marL="0" indent="0">
              <a:lnSpc>
                <a:spcPct val="110000"/>
              </a:lnSpc>
              <a:spcBef>
                <a:spcPts val="0"/>
              </a:spcBef>
              <a:buNone/>
            </a:pPr>
            <a:r>
              <a:rPr lang="en-US" sz="1100" dirty="0">
                <a:latin typeface="Arial" panose="020B0604020202020204" pitchFamily="34" charset="0"/>
                <a:cs typeface="Arial" panose="020B0604020202020204" pitchFamily="34" charset="0"/>
              </a:rPr>
              <a:t>F-35, F/A-18, E-2C, </a:t>
            </a:r>
            <a:r>
              <a:rPr lang="en-US" sz="1100" dirty="0" smtClean="0">
                <a:latin typeface="Arial" panose="020B0604020202020204" pitchFamily="34" charset="0"/>
                <a:cs typeface="Arial" panose="020B0604020202020204" pitchFamily="34" charset="0"/>
              </a:rPr>
              <a:t>P-8, MH-60</a:t>
            </a:r>
            <a:endParaRPr lang="en-US" sz="1100" dirty="0">
              <a:latin typeface="Arial" panose="020B0604020202020204" pitchFamily="34" charset="0"/>
              <a:cs typeface="Arial" panose="020B0604020202020204" pitchFamily="34" charset="0"/>
            </a:endParaRPr>
          </a:p>
          <a:p>
            <a:pPr marL="0" indent="0">
              <a:lnSpc>
                <a:spcPct val="110000"/>
              </a:lnSpc>
              <a:spcBef>
                <a:spcPts val="0"/>
              </a:spcBef>
              <a:buNone/>
            </a:pPr>
            <a:r>
              <a:rPr lang="en-US" sz="1200" b="1" dirty="0">
                <a:latin typeface="Arial" panose="020B0604020202020204" pitchFamily="34" charset="0"/>
                <a:cs typeface="Arial" panose="020B0604020202020204" pitchFamily="34" charset="0"/>
              </a:rPr>
              <a:t>IW</a:t>
            </a:r>
          </a:p>
          <a:p>
            <a:pPr marL="0" indent="0">
              <a:lnSpc>
                <a:spcPct val="110000"/>
              </a:lnSpc>
              <a:spcBef>
                <a:spcPts val="0"/>
              </a:spcBef>
              <a:buNone/>
            </a:pPr>
            <a:r>
              <a:rPr lang="en-US" sz="1100" dirty="0">
                <a:latin typeface="Arial" panose="020B0604020202020204" pitchFamily="34" charset="0"/>
                <a:cs typeface="Arial" panose="020B0604020202020204" pitchFamily="34" charset="0"/>
              </a:rPr>
              <a:t>Cyber, EA-18G, EP-3, I&amp;W</a:t>
            </a:r>
          </a:p>
          <a:p>
            <a:pPr marL="0" indent="0">
              <a:lnSpc>
                <a:spcPct val="110000"/>
              </a:lnSpc>
              <a:spcBef>
                <a:spcPts val="0"/>
              </a:spcBef>
              <a:buNone/>
            </a:pPr>
            <a:r>
              <a:rPr lang="en-US" sz="1200" b="1" dirty="0">
                <a:latin typeface="Arial" panose="020B0604020202020204" pitchFamily="34" charset="0"/>
                <a:cs typeface="Arial" panose="020B0604020202020204" pitchFamily="34" charset="0"/>
              </a:rPr>
              <a:t>Spec War/Ops</a:t>
            </a:r>
          </a:p>
        </p:txBody>
      </p:sp>
      <p:sp>
        <p:nvSpPr>
          <p:cNvPr id="5" name="Content Placeholder 2"/>
          <p:cNvSpPr txBox="1">
            <a:spLocks/>
          </p:cNvSpPr>
          <p:nvPr/>
        </p:nvSpPr>
        <p:spPr>
          <a:xfrm>
            <a:off x="4431793" y="1600202"/>
            <a:ext cx="2825497" cy="278892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1200" b="1" dirty="0">
                <a:latin typeface="Arial" panose="020B0604020202020204" pitchFamily="34" charset="0"/>
                <a:cs typeface="Arial" panose="020B0604020202020204" pitchFamily="34" charset="0"/>
              </a:rPr>
              <a:t>Mission Sets</a:t>
            </a:r>
          </a:p>
          <a:p>
            <a:pPr marL="457200" lvl="1" indent="0">
              <a:buNone/>
            </a:pPr>
            <a:r>
              <a:rPr lang="en-US" sz="1200" dirty="0">
                <a:latin typeface="Arial" panose="020B0604020202020204" pitchFamily="34" charset="0"/>
                <a:cs typeface="Arial" panose="020B0604020202020204" pitchFamily="34" charset="0"/>
              </a:rPr>
              <a:t>Counter Air (OCA/DCA)</a:t>
            </a:r>
          </a:p>
          <a:p>
            <a:pPr marL="457200" lvl="1" indent="0">
              <a:buNone/>
            </a:pPr>
            <a:r>
              <a:rPr lang="en-US" sz="1200" dirty="0">
                <a:latin typeface="Arial" panose="020B0604020202020204" pitchFamily="34" charset="0"/>
                <a:cs typeface="Arial" panose="020B0604020202020204" pitchFamily="34" charset="0"/>
              </a:rPr>
              <a:t>Strike</a:t>
            </a:r>
          </a:p>
          <a:p>
            <a:pPr marL="457200" lvl="1" indent="0">
              <a:buNone/>
            </a:pPr>
            <a:r>
              <a:rPr lang="en-US" sz="1200" dirty="0">
                <a:latin typeface="Arial" panose="020B0604020202020204" pitchFamily="34" charset="0"/>
                <a:cs typeface="Arial" panose="020B0604020202020204" pitchFamily="34" charset="0"/>
              </a:rPr>
              <a:t>Information Warfare (IW)</a:t>
            </a:r>
          </a:p>
          <a:p>
            <a:pPr marL="457200" lvl="1" indent="0">
              <a:buNone/>
            </a:pPr>
            <a:r>
              <a:rPr lang="en-US" sz="1200" dirty="0">
                <a:latin typeface="Arial" panose="020B0604020202020204" pitchFamily="34" charset="0"/>
                <a:cs typeface="Arial" panose="020B0604020202020204" pitchFamily="34" charset="0"/>
              </a:rPr>
              <a:t>Interdiction</a:t>
            </a:r>
          </a:p>
          <a:p>
            <a:pPr marL="457200" lvl="1" indent="0">
              <a:buNone/>
            </a:pPr>
            <a:r>
              <a:rPr lang="en-US" sz="1200" dirty="0">
                <a:latin typeface="Arial" panose="020B0604020202020204" pitchFamily="34" charset="0"/>
                <a:cs typeface="Arial" panose="020B0604020202020204" pitchFamily="34" charset="0"/>
              </a:rPr>
              <a:t>Close Air Support (CAS)</a:t>
            </a:r>
          </a:p>
          <a:p>
            <a:pPr marL="457200" lvl="1" indent="0">
              <a:buNone/>
            </a:pPr>
            <a:r>
              <a:rPr lang="en-US" sz="1200" dirty="0">
                <a:latin typeface="Arial" panose="020B0604020202020204" pitchFamily="34" charset="0"/>
                <a:cs typeface="Arial" panose="020B0604020202020204" pitchFamily="34" charset="0"/>
              </a:rPr>
              <a:t>Anti-Surface Warfare (</a:t>
            </a:r>
            <a:r>
              <a:rPr lang="en-US" sz="1200" dirty="0" err="1">
                <a:latin typeface="Arial" panose="020B0604020202020204" pitchFamily="34" charset="0"/>
                <a:cs typeface="Arial" panose="020B0604020202020204" pitchFamily="34" charset="0"/>
              </a:rPr>
              <a:t>ASuW</a:t>
            </a:r>
            <a:r>
              <a:rPr lang="en-US" sz="1200" dirty="0">
                <a:latin typeface="Arial" panose="020B0604020202020204" pitchFamily="34" charset="0"/>
                <a:cs typeface="Arial" panose="020B0604020202020204" pitchFamily="34" charset="0"/>
              </a:rPr>
              <a:t>)</a:t>
            </a:r>
          </a:p>
          <a:p>
            <a:pPr marL="457200" lvl="1" indent="0">
              <a:buNone/>
            </a:pPr>
            <a:r>
              <a:rPr lang="en-US" sz="1200" dirty="0">
                <a:latin typeface="Arial" panose="020B0604020202020204" pitchFamily="34" charset="0"/>
                <a:cs typeface="Arial" panose="020B0604020202020204" pitchFamily="34" charset="0"/>
              </a:rPr>
              <a:t>Anti-Submarine Warfare (ASW)</a:t>
            </a:r>
          </a:p>
          <a:p>
            <a:pPr marL="457200" lvl="1" indent="0">
              <a:buNone/>
            </a:pPr>
            <a:r>
              <a:rPr lang="en-US" sz="1200" dirty="0">
                <a:latin typeface="Arial" panose="020B0604020202020204" pitchFamily="34" charset="0"/>
                <a:cs typeface="Arial" panose="020B0604020202020204" pitchFamily="34" charset="0"/>
              </a:rPr>
              <a:t>Amphibious Warfare</a:t>
            </a:r>
          </a:p>
        </p:txBody>
      </p:sp>
      <p:sp>
        <p:nvSpPr>
          <p:cNvPr id="7" name="Rectangle 6"/>
          <p:cNvSpPr/>
          <p:nvPr/>
        </p:nvSpPr>
        <p:spPr>
          <a:xfrm>
            <a:off x="1416589" y="4146286"/>
            <a:ext cx="3346705" cy="1692771"/>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Sample Employment – Think Scalable</a:t>
            </a:r>
          </a:p>
          <a:p>
            <a:endParaRPr lang="en-US" sz="8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Carrier Strike Group (CSG) </a:t>
            </a:r>
          </a:p>
          <a:p>
            <a:r>
              <a:rPr lang="en-US" sz="1200" dirty="0">
                <a:latin typeface="Arial" panose="020B0604020202020204" pitchFamily="34" charset="0"/>
                <a:cs typeface="Arial" panose="020B0604020202020204" pitchFamily="34" charset="0"/>
              </a:rPr>
              <a:t>Expeditionary Strike Group (ESG)</a:t>
            </a:r>
          </a:p>
          <a:p>
            <a:r>
              <a:rPr lang="en-US" sz="1200" dirty="0">
                <a:latin typeface="Arial" panose="020B0604020202020204" pitchFamily="34" charset="0"/>
                <a:cs typeface="Arial" panose="020B0604020202020204" pitchFamily="34" charset="0"/>
              </a:rPr>
              <a:t>Surface Action Group (SAG) </a:t>
            </a:r>
          </a:p>
          <a:p>
            <a:r>
              <a:rPr lang="en-US" sz="1200" dirty="0">
                <a:latin typeface="Arial" panose="020B0604020202020204" pitchFamily="34" charset="0"/>
                <a:cs typeface="Arial" panose="020B0604020202020204" pitchFamily="34" charset="0"/>
              </a:rPr>
              <a:t>Independent Steaming (ISE) </a:t>
            </a:r>
          </a:p>
          <a:p>
            <a:r>
              <a:rPr lang="en-US" sz="1200" dirty="0">
                <a:latin typeface="Arial" panose="020B0604020202020204" pitchFamily="34" charset="0"/>
                <a:cs typeface="Arial" panose="020B0604020202020204" pitchFamily="34" charset="0"/>
              </a:rPr>
              <a:t>Theater Security Cooperation (TSC) </a:t>
            </a:r>
          </a:p>
          <a:p>
            <a:r>
              <a:rPr lang="en-US" sz="1200" dirty="0">
                <a:latin typeface="Arial" panose="020B0604020202020204" pitchFamily="34" charset="0"/>
                <a:cs typeface="Arial" panose="020B0604020202020204" pitchFamily="34" charset="0"/>
              </a:rPr>
              <a:t>Humanitarian Relief (HADR) </a:t>
            </a:r>
          </a:p>
          <a:p>
            <a:r>
              <a:rPr lang="en-US" sz="1200" dirty="0">
                <a:latin typeface="Arial" panose="020B0604020202020204" pitchFamily="34" charset="0"/>
                <a:cs typeface="Arial" panose="020B0604020202020204" pitchFamily="34" charset="0"/>
              </a:rPr>
              <a:t>Afloat C2 / Staff Embark</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17" y="4669385"/>
            <a:ext cx="3509011" cy="2339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3040" y="3766415"/>
            <a:ext cx="3108960" cy="207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16985" b="17033"/>
          <a:stretch/>
        </p:blipFill>
        <p:spPr bwMode="auto">
          <a:xfrm>
            <a:off x="5844540" y="3766415"/>
            <a:ext cx="3270331" cy="1006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4917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does the Navy care about Ethics?</a:t>
            </a:r>
            <a:endParaRPr lang="en-US" dirty="0"/>
          </a:p>
        </p:txBody>
      </p:sp>
      <p:sp>
        <p:nvSpPr>
          <p:cNvPr id="6" name="Content Placeholder 5"/>
          <p:cNvSpPr>
            <a:spLocks noGrp="1"/>
          </p:cNvSpPr>
          <p:nvPr>
            <p:ph idx="1"/>
          </p:nvPr>
        </p:nvSpPr>
        <p:spPr>
          <a:xfrm>
            <a:off x="838200" y="1825625"/>
            <a:ext cx="4463005" cy="4351338"/>
          </a:xfrm>
        </p:spPr>
        <p:txBody>
          <a:bodyPr/>
          <a:lstStyle/>
          <a:p>
            <a:r>
              <a:rPr lang="en-US" dirty="0" smtClean="0"/>
              <a:t>Wrong/bad decisions cost lives, money and credibility</a:t>
            </a:r>
          </a:p>
          <a:p>
            <a:r>
              <a:rPr lang="en-US" dirty="0" smtClean="0"/>
              <a:t>War results in deaths</a:t>
            </a:r>
          </a:p>
          <a:p>
            <a:r>
              <a:rPr lang="en-US" dirty="0" smtClean="0"/>
              <a:t>How does the Navy try to prepare its officers to make good decisions?</a:t>
            </a:r>
          </a:p>
          <a:p>
            <a:endParaRPr lang="en-US" dirty="0"/>
          </a:p>
        </p:txBody>
      </p:sp>
      <p:pic>
        <p:nvPicPr>
          <p:cNvPr id="2052" name="Picture 4" descr="https://content.newsinc.com/jpg/1720/32567727/58210697.jpg?t=14976440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7975" y="1473533"/>
            <a:ext cx="3900668" cy="21941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1640" y="3559336"/>
            <a:ext cx="3075220" cy="2634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0749" y="4437685"/>
            <a:ext cx="1483269" cy="1619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14367" r="13291"/>
          <a:stretch/>
        </p:blipFill>
        <p:spPr bwMode="auto">
          <a:xfrm>
            <a:off x="8236859" y="3559336"/>
            <a:ext cx="4103024" cy="3190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87253" y="1546407"/>
            <a:ext cx="3204747" cy="2024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15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of an Ethical Theory</a:t>
            </a:r>
            <a:endParaRPr lang="en-US" dirty="0"/>
          </a:p>
        </p:txBody>
      </p:sp>
      <p:sp>
        <p:nvSpPr>
          <p:cNvPr id="21507" name="Rectangle 3"/>
          <p:cNvSpPr>
            <a:spLocks noGrp="1" noChangeArrowheads="1"/>
          </p:cNvSpPr>
          <p:nvPr>
            <p:ph idx="1"/>
          </p:nvPr>
        </p:nvSpPr>
        <p:spPr/>
        <p:txBody>
          <a:bodyPr/>
          <a:lstStyle/>
          <a:p>
            <a:pPr algn="ctr" eaLnBrk="1" hangingPunct="1">
              <a:lnSpc>
                <a:spcPct val="90000"/>
              </a:lnSpc>
              <a:buFontTx/>
              <a:buNone/>
            </a:pPr>
            <a:endParaRPr lang="en-US" altLang="en-US" sz="3600" b="1" dirty="0" smtClean="0"/>
          </a:p>
          <a:p>
            <a:pPr lvl="1">
              <a:buNone/>
            </a:pPr>
            <a:r>
              <a:rPr lang="en-US" altLang="en-US" sz="4000" b="1" dirty="0"/>
              <a:t>The Principle of </a:t>
            </a:r>
            <a:r>
              <a:rPr lang="en-US" altLang="en-US" sz="4000" b="1" dirty="0" smtClean="0"/>
              <a:t>Utility </a:t>
            </a:r>
          </a:p>
          <a:p>
            <a:pPr lvl="1">
              <a:buNone/>
            </a:pPr>
            <a:r>
              <a:rPr lang="en-US" altLang="en-US" sz="2800" b="1" dirty="0" smtClean="0"/>
              <a:t>(</a:t>
            </a:r>
            <a:r>
              <a:rPr lang="en-US" altLang="en-US" sz="2800" b="1" dirty="0"/>
              <a:t>or Principle of Greatest Happiness) </a:t>
            </a:r>
            <a:endParaRPr lang="en-US" altLang="en-US" sz="2800" b="1" dirty="0" smtClean="0"/>
          </a:p>
          <a:p>
            <a:pPr lvl="1">
              <a:buNone/>
            </a:pPr>
            <a:endParaRPr lang="en-US" altLang="en-US" sz="2800" b="1" dirty="0" smtClean="0"/>
          </a:p>
          <a:p>
            <a:pPr lvl="1" algn="ctr" eaLnBrk="1" hangingPunct="1">
              <a:lnSpc>
                <a:spcPct val="90000"/>
              </a:lnSpc>
              <a:buFontTx/>
              <a:buNone/>
            </a:pPr>
            <a:r>
              <a:rPr lang="en-US" altLang="en-US" sz="3200" b="1" dirty="0" smtClean="0"/>
              <a:t>“</a:t>
            </a:r>
            <a:r>
              <a:rPr lang="en-US" altLang="en-US" sz="3200" b="1" i="1" dirty="0" smtClean="0"/>
              <a:t>The </a:t>
            </a:r>
            <a:r>
              <a:rPr lang="en-US" altLang="en-US" sz="3200" b="1" i="1" u="sng" dirty="0" smtClean="0">
                <a:solidFill>
                  <a:srgbClr val="FF3300"/>
                </a:solidFill>
              </a:rPr>
              <a:t>greatest happiness of all of those whose interest is in question</a:t>
            </a:r>
            <a:r>
              <a:rPr lang="en-US" altLang="en-US" sz="3200" b="1" i="1" dirty="0" smtClean="0"/>
              <a:t>, is the right and proper, and universally desirable, end of human action.”</a:t>
            </a:r>
            <a:br>
              <a:rPr lang="en-US" altLang="en-US" sz="3200" b="1" i="1" dirty="0" smtClean="0"/>
            </a:br>
            <a:endParaRPr lang="en-US" altLang="en-US" sz="3200" b="1" i="1" dirty="0" smtClean="0"/>
          </a:p>
        </p:txBody>
      </p:sp>
      <p:sp>
        <p:nvSpPr>
          <p:cNvPr id="116742" name="Text Box 6"/>
          <p:cNvSpPr txBox="1">
            <a:spLocks noChangeArrowheads="1"/>
          </p:cNvSpPr>
          <p:nvPr/>
        </p:nvSpPr>
        <p:spPr bwMode="auto">
          <a:xfrm>
            <a:off x="2844801" y="6096000"/>
            <a:ext cx="4698594" cy="400110"/>
          </a:xfrm>
          <a:prstGeom prst="rect">
            <a:avLst/>
          </a:prstGeom>
          <a:solidFill>
            <a:srgbClr val="FFFF00"/>
          </a:solidFill>
          <a:ln w="9525">
            <a:solidFill>
              <a:srgbClr val="000066"/>
            </a:solidFill>
            <a:miter lim="800000"/>
            <a:headEnd/>
            <a:tailEnd/>
          </a:ln>
          <a:effectLst>
            <a:outerShdw dist="107763" dir="2700000" algn="ctr" rotWithShape="0">
              <a:schemeClr val="bg2">
                <a:alpha val="50000"/>
              </a:schemeClr>
            </a:outerShdw>
          </a:effectLst>
        </p:spPr>
        <p:txBody>
          <a:bodyPr wrap="none">
            <a:spAutoFit/>
          </a:bodyPr>
          <a:lstStyle/>
          <a:p>
            <a:pPr>
              <a:defRPr/>
            </a:pPr>
            <a:r>
              <a:rPr lang="en-US" sz="2000" b="1">
                <a:solidFill>
                  <a:srgbClr val="000066"/>
                </a:solidFill>
              </a:rPr>
              <a:t>The greatest good for the greatest number</a:t>
            </a:r>
          </a:p>
        </p:txBody>
      </p:sp>
    </p:spTree>
    <p:extLst>
      <p:ext uri="{BB962C8B-B14F-4D97-AF65-F5344CB8AC3E}">
        <p14:creationId xmlns:p14="http://schemas.microsoft.com/office/powerpoint/2010/main" val="3610171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Sample of an Ethical Theory </a:t>
            </a:r>
            <a:r>
              <a:rPr lang="en-US" altLang="en-US" dirty="0" err="1"/>
              <a:t>cont</a:t>
            </a:r>
            <a:endParaRPr lang="en-US" dirty="0"/>
          </a:p>
        </p:txBody>
      </p:sp>
      <p:sp>
        <p:nvSpPr>
          <p:cNvPr id="20483" name="Rectangle 3"/>
          <p:cNvSpPr>
            <a:spLocks noGrp="1" noChangeArrowheads="1"/>
          </p:cNvSpPr>
          <p:nvPr>
            <p:ph idx="1"/>
          </p:nvPr>
        </p:nvSpPr>
        <p:spPr/>
        <p:txBody>
          <a:bodyPr/>
          <a:lstStyle/>
          <a:p>
            <a:pPr marL="0" indent="0">
              <a:lnSpc>
                <a:spcPct val="80000"/>
              </a:lnSpc>
              <a:buNone/>
            </a:pPr>
            <a:r>
              <a:rPr lang="en-US" altLang="en-US" sz="3200" dirty="0"/>
              <a:t>John Stuart Mill’s Revisions: </a:t>
            </a:r>
            <a:r>
              <a:rPr lang="en-US" altLang="en-US" sz="3600" b="1" dirty="0"/>
              <a:t>“Rule” Utilitarianism</a:t>
            </a:r>
            <a:r>
              <a:rPr lang="en-US" altLang="en-US" sz="3600" dirty="0"/>
              <a:t> </a:t>
            </a:r>
            <a:endParaRPr lang="en-US" altLang="en-US" sz="3200" dirty="0" smtClean="0"/>
          </a:p>
          <a:p>
            <a:pPr marL="0" indent="0" eaLnBrk="1" hangingPunct="1">
              <a:lnSpc>
                <a:spcPct val="80000"/>
              </a:lnSpc>
              <a:buFontTx/>
              <a:buNone/>
            </a:pPr>
            <a:endParaRPr lang="en-US" altLang="en-US" sz="1200" dirty="0"/>
          </a:p>
          <a:p>
            <a:pPr marL="0" indent="0" eaLnBrk="1" hangingPunct="1">
              <a:lnSpc>
                <a:spcPct val="80000"/>
              </a:lnSpc>
              <a:buFontTx/>
              <a:buNone/>
            </a:pPr>
            <a:r>
              <a:rPr lang="en-US" altLang="en-US" sz="2800" dirty="0" smtClean="0"/>
              <a:t>Utilitarianism is NOT equivalent to selfishness.  Mill writes:</a:t>
            </a:r>
          </a:p>
          <a:p>
            <a:pPr lvl="1" eaLnBrk="1" hangingPunct="1">
              <a:lnSpc>
                <a:spcPct val="80000"/>
              </a:lnSpc>
              <a:buFontTx/>
              <a:buNone/>
            </a:pPr>
            <a:r>
              <a:rPr lang="en-US" altLang="en-US" sz="2400" dirty="0" smtClean="0"/>
              <a:t>“. . .between his own happiness and that of another, utilitarianism requires that one be strictly impartial as a disinterested and benevolent spectator.”</a:t>
            </a:r>
            <a:br>
              <a:rPr lang="en-US" altLang="en-US" sz="2400" dirty="0" smtClean="0"/>
            </a:br>
            <a:endParaRPr lang="en-US" altLang="en-US" sz="2400" dirty="0" smtClean="0"/>
          </a:p>
          <a:p>
            <a:pPr lvl="1" eaLnBrk="1" hangingPunct="1">
              <a:lnSpc>
                <a:spcPct val="80000"/>
              </a:lnSpc>
              <a:buFontTx/>
              <a:buNone/>
            </a:pPr>
            <a:r>
              <a:rPr lang="en-US" altLang="en-US" sz="2400" dirty="0" smtClean="0"/>
              <a:t>“…not the agent’s own happiness but that of all concerned.”</a:t>
            </a:r>
          </a:p>
          <a:p>
            <a:pPr marL="0" indent="0" eaLnBrk="1" hangingPunct="1">
              <a:lnSpc>
                <a:spcPct val="80000"/>
              </a:lnSpc>
              <a:buFontTx/>
              <a:buNone/>
            </a:pPr>
            <a:endParaRPr lang="en-US" altLang="en-US" sz="1800" dirty="0" smtClean="0"/>
          </a:p>
          <a:p>
            <a:pPr marL="0" indent="0" eaLnBrk="1" hangingPunct="1">
              <a:lnSpc>
                <a:spcPct val="80000"/>
              </a:lnSpc>
              <a:buFontTx/>
              <a:buNone/>
            </a:pPr>
            <a:r>
              <a:rPr lang="en-US" altLang="en-US" sz="2800" dirty="0" smtClean="0"/>
              <a:t>Notions like “rights” and “justice” are merely “rules of thumb” that represent underlying calculations of overall utility (rule utilitarianism)</a:t>
            </a:r>
          </a:p>
          <a:p>
            <a:pPr marL="0" indent="0" eaLnBrk="1" hangingPunct="1">
              <a:lnSpc>
                <a:spcPct val="80000"/>
              </a:lnSpc>
            </a:pPr>
            <a:endParaRPr lang="en-US" altLang="en-US" sz="2800" dirty="0" smtClean="0"/>
          </a:p>
        </p:txBody>
      </p:sp>
    </p:spTree>
    <p:extLst>
      <p:ext uri="{BB962C8B-B14F-4D97-AF65-F5344CB8AC3E}">
        <p14:creationId xmlns:p14="http://schemas.microsoft.com/office/powerpoint/2010/main" val="3219248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lstStyle/>
          <a:p>
            <a:pPr eaLnBrk="1" hangingPunct="1">
              <a:lnSpc>
                <a:spcPct val="80000"/>
              </a:lnSpc>
              <a:buFontTx/>
              <a:buNone/>
            </a:pPr>
            <a:endParaRPr lang="en-US" altLang="en-US" sz="2400" b="1" dirty="0" smtClean="0"/>
          </a:p>
          <a:p>
            <a:pPr eaLnBrk="1" hangingPunct="1">
              <a:lnSpc>
                <a:spcPct val="80000"/>
              </a:lnSpc>
              <a:buFontTx/>
              <a:buNone/>
            </a:pPr>
            <a:r>
              <a:rPr lang="en-US" altLang="en-US" sz="2400" b="1" dirty="0" smtClean="0">
                <a:solidFill>
                  <a:srgbClr val="FF3300"/>
                </a:solidFill>
              </a:rPr>
              <a:t>Example:	</a:t>
            </a:r>
            <a:r>
              <a:rPr lang="en-US" altLang="en-US" sz="2400" b="1" i="1" dirty="0" smtClean="0">
                <a:solidFill>
                  <a:srgbClr val="FF3300"/>
                </a:solidFill>
              </a:rPr>
              <a:t>(Not a deep moral issue)</a:t>
            </a:r>
            <a:endParaRPr lang="en-US" altLang="en-US" sz="2400" dirty="0" smtClean="0">
              <a:solidFill>
                <a:srgbClr val="FF3300"/>
              </a:solidFill>
            </a:endParaRPr>
          </a:p>
          <a:p>
            <a:pPr eaLnBrk="1" hangingPunct="1">
              <a:lnSpc>
                <a:spcPct val="80000"/>
              </a:lnSpc>
              <a:buFontTx/>
              <a:buNone/>
            </a:pPr>
            <a:r>
              <a:rPr lang="en-US" altLang="en-US" sz="2800" b="1" dirty="0" smtClean="0"/>
              <a:t>Do I eat the donut this morning?</a:t>
            </a:r>
          </a:p>
          <a:p>
            <a:pPr eaLnBrk="1" hangingPunct="1">
              <a:lnSpc>
                <a:spcPct val="80000"/>
              </a:lnSpc>
              <a:buFontTx/>
              <a:buNone/>
            </a:pPr>
            <a:r>
              <a:rPr lang="en-US" altLang="en-US" sz="2400" u="sng" dirty="0" smtClean="0"/>
              <a:t/>
            </a:r>
            <a:br>
              <a:rPr lang="en-US" altLang="en-US" sz="2400" u="sng" dirty="0" smtClean="0"/>
            </a:br>
            <a:r>
              <a:rPr lang="en-US" altLang="en-US" sz="2400" u="sng" dirty="0" smtClean="0"/>
              <a:t>Considerations:</a:t>
            </a:r>
            <a:endParaRPr lang="en-US" altLang="en-US" sz="2400" dirty="0" smtClean="0"/>
          </a:p>
          <a:p>
            <a:pPr lvl="1" eaLnBrk="1" hangingPunct="1">
              <a:lnSpc>
                <a:spcPct val="80000"/>
              </a:lnSpc>
            </a:pPr>
            <a:r>
              <a:rPr lang="en-US" altLang="en-US" sz="2000" dirty="0" smtClean="0"/>
              <a:t>Long term – at least 500 calories = ¼ pound to my body weight </a:t>
            </a:r>
          </a:p>
          <a:p>
            <a:pPr lvl="1" eaLnBrk="1" hangingPunct="1">
              <a:lnSpc>
                <a:spcPct val="80000"/>
              </a:lnSpc>
            </a:pPr>
            <a:r>
              <a:rPr lang="en-US" altLang="en-US" sz="2000" dirty="0" smtClean="0"/>
              <a:t>Short term pleasure – burst of sugar in my mouth</a:t>
            </a:r>
          </a:p>
          <a:p>
            <a:pPr lvl="1" eaLnBrk="1" hangingPunct="1">
              <a:lnSpc>
                <a:spcPct val="80000"/>
              </a:lnSpc>
            </a:pPr>
            <a:r>
              <a:rPr lang="en-US" altLang="en-US" sz="2000" dirty="0" smtClean="0"/>
              <a:t>Will make me sleepy after about 45 min.</a:t>
            </a:r>
          </a:p>
          <a:p>
            <a:pPr lvl="1" eaLnBrk="1" hangingPunct="1">
              <a:lnSpc>
                <a:spcPct val="80000"/>
              </a:lnSpc>
            </a:pPr>
            <a:r>
              <a:rPr lang="en-US" altLang="en-US" sz="2000" dirty="0" smtClean="0"/>
              <a:t>I love donuts, they make me happy</a:t>
            </a:r>
          </a:p>
          <a:p>
            <a:pPr lvl="1" eaLnBrk="1" hangingPunct="1">
              <a:lnSpc>
                <a:spcPct val="80000"/>
              </a:lnSpc>
            </a:pPr>
            <a:r>
              <a:rPr lang="en-US" altLang="en-US" sz="2000" dirty="0" smtClean="0"/>
              <a:t>My heart condition</a:t>
            </a:r>
          </a:p>
          <a:p>
            <a:pPr lvl="1" eaLnBrk="1" hangingPunct="1">
              <a:lnSpc>
                <a:spcPct val="80000"/>
              </a:lnSpc>
            </a:pPr>
            <a:r>
              <a:rPr lang="en-US" altLang="en-US" sz="2000" dirty="0" smtClean="0"/>
              <a:t>Does this make me a police officer/SWO?</a:t>
            </a:r>
          </a:p>
          <a:p>
            <a:pPr lvl="1" eaLnBrk="1" hangingPunct="1">
              <a:lnSpc>
                <a:spcPct val="80000"/>
              </a:lnSpc>
            </a:pPr>
            <a:r>
              <a:rPr lang="en-US" altLang="en-US" sz="2000" dirty="0" smtClean="0"/>
              <a:t>Other consequences to consider?</a:t>
            </a:r>
          </a:p>
        </p:txBody>
      </p:sp>
      <p:pic>
        <p:nvPicPr>
          <p:cNvPr id="30724" name="Picture 5" descr="Simpsons_Donuts-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2402" y="3733800"/>
            <a:ext cx="2806700" cy="2971800"/>
          </a:xfrm>
          <a:prstGeom prst="rect">
            <a:avLst/>
          </a:prstGeom>
          <a:solidFill>
            <a:schemeClr val="tx1"/>
          </a:solidFill>
          <a:ln w="9525">
            <a:solidFill>
              <a:srgbClr val="000066"/>
            </a:solidFill>
            <a:miter lim="800000"/>
            <a:headEnd/>
            <a:tailEnd/>
          </a:ln>
          <a:effectLst>
            <a:outerShdw dist="107763" dir="2700000" algn="ctr" rotWithShape="0">
              <a:srgbClr val="808080">
                <a:alpha val="50000"/>
              </a:srgbClr>
            </a:outerShdw>
          </a:effectLst>
        </p:spPr>
      </p:pic>
      <p:sp>
        <p:nvSpPr>
          <p:cNvPr id="2" name="Title 1"/>
          <p:cNvSpPr>
            <a:spLocks noGrp="1"/>
          </p:cNvSpPr>
          <p:nvPr>
            <p:ph type="title"/>
          </p:nvPr>
        </p:nvSpPr>
        <p:spPr/>
        <p:txBody>
          <a:bodyPr/>
          <a:lstStyle/>
          <a:p>
            <a:r>
              <a:rPr lang="en-US" altLang="en-US" b="1" dirty="0"/>
              <a:t>Evaluating Actions by Their Consequences</a:t>
            </a:r>
            <a:endParaRPr lang="en-US" dirty="0"/>
          </a:p>
        </p:txBody>
      </p:sp>
    </p:spTree>
    <p:extLst>
      <p:ext uri="{BB962C8B-B14F-4D97-AF65-F5344CB8AC3E}">
        <p14:creationId xmlns:p14="http://schemas.microsoft.com/office/powerpoint/2010/main" val="176527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Does it Matter?</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9851" y="2673752"/>
            <a:ext cx="5181600" cy="2590800"/>
          </a:xfrm>
        </p:spPr>
      </p:pic>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099852" y="2673752"/>
            <a:ext cx="4951741" cy="2632676"/>
          </a:xfrm>
        </p:spPr>
      </p:pic>
    </p:spTree>
    <p:extLst>
      <p:ext uri="{BB962C8B-B14F-4D97-AF65-F5344CB8AC3E}">
        <p14:creationId xmlns:p14="http://schemas.microsoft.com/office/powerpoint/2010/main" val="54953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Cyberwarfare - </a:t>
            </a:r>
            <a:r>
              <a:rPr lang="en-US" dirty="0"/>
              <a:t>What is it</a:t>
            </a:r>
            <a:r>
              <a:rPr lang="en-US" dirty="0" smtClean="0"/>
              <a:t>?</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RAND:  Cyber </a:t>
            </a:r>
            <a:r>
              <a:rPr lang="en-US" dirty="0"/>
              <a:t>warfare involves the actions by a nation-state or international organization to attack and attempt to damage another nation's computers or information networks through, for example, computer viruses or denial-of-service attacks</a:t>
            </a:r>
            <a:r>
              <a:rPr lang="en-US" dirty="0" smtClean="0"/>
              <a:t>.</a:t>
            </a:r>
          </a:p>
          <a:p>
            <a:pPr marL="0" indent="0">
              <a:buNone/>
            </a:pPr>
            <a:endParaRPr lang="en-US" dirty="0"/>
          </a:p>
          <a:p>
            <a:r>
              <a:rPr lang="en-US" dirty="0" smtClean="0"/>
              <a:t>The Dictionary:  The </a:t>
            </a:r>
            <a:r>
              <a:rPr lang="en-US" dirty="0"/>
              <a:t>use of computers and other devices to attack an enemy's information systems as opposed to an enemy's armies or factories</a:t>
            </a:r>
            <a:r>
              <a:rPr lang="en-US" dirty="0" smtClean="0"/>
              <a:t>.</a:t>
            </a:r>
          </a:p>
          <a:p>
            <a:pPr marL="0" indent="0">
              <a:buNone/>
            </a:pPr>
            <a:endParaRPr lang="en-US" dirty="0"/>
          </a:p>
          <a:p>
            <a:r>
              <a:rPr lang="en-US" dirty="0"/>
              <a:t>CCDCOE: </a:t>
            </a:r>
            <a:endParaRPr lang="en-US" dirty="0" smtClean="0"/>
          </a:p>
          <a:p>
            <a:pPr lvl="1"/>
            <a:r>
              <a:rPr lang="en-US" sz="3100" dirty="0" smtClean="0"/>
              <a:t>US/Russia:  Cyber </a:t>
            </a:r>
            <a:r>
              <a:rPr lang="en-US" sz="3100" dirty="0"/>
              <a:t>attacks that are authorized by state actors against cyber infrastructure in </a:t>
            </a:r>
            <a:r>
              <a:rPr lang="en-US" sz="3100" dirty="0" smtClean="0"/>
              <a:t>conjunction </a:t>
            </a:r>
            <a:r>
              <a:rPr lang="en-US" sz="3100" dirty="0"/>
              <a:t>with </a:t>
            </a:r>
            <a:r>
              <a:rPr lang="en-US" sz="3100" dirty="0" smtClean="0"/>
              <a:t>government campaign.</a:t>
            </a:r>
          </a:p>
          <a:p>
            <a:pPr lvl="1"/>
            <a:r>
              <a:rPr lang="en-US" sz="3100" dirty="0"/>
              <a:t>South Africa: </a:t>
            </a:r>
            <a:r>
              <a:rPr lang="en-US" sz="3100" dirty="0" smtClean="0"/>
              <a:t>Actions </a:t>
            </a:r>
            <a:r>
              <a:rPr lang="en-US" sz="3100" dirty="0"/>
              <a:t>by a nation/state </a:t>
            </a:r>
            <a:r>
              <a:rPr lang="en-US" sz="3100" dirty="0" smtClean="0"/>
              <a:t>to penetrate </a:t>
            </a:r>
            <a:r>
              <a:rPr lang="en-US" sz="3100" dirty="0"/>
              <a:t>another nation's computers and networks for purposes of causing </a:t>
            </a:r>
            <a:r>
              <a:rPr lang="en-US" sz="3100" dirty="0" smtClean="0"/>
              <a:t>damage </a:t>
            </a:r>
            <a:r>
              <a:rPr lang="en-US" sz="3100" dirty="0"/>
              <a:t>or disruption</a:t>
            </a:r>
          </a:p>
          <a:p>
            <a:pPr lvl="1"/>
            <a:endParaRPr lang="en-US" dirty="0" smtClean="0"/>
          </a:p>
          <a:p>
            <a:pPr lvl="1"/>
            <a:endParaRPr lang="en-US" dirty="0"/>
          </a:p>
          <a:p>
            <a:pPr marL="0" indent="0">
              <a:buNone/>
            </a:pPr>
            <a:endParaRPr lang="en-US" dirty="0"/>
          </a:p>
        </p:txBody>
      </p:sp>
    </p:spTree>
    <p:extLst>
      <p:ext uri="{BB962C8B-B14F-4D97-AF65-F5344CB8AC3E}">
        <p14:creationId xmlns:p14="http://schemas.microsoft.com/office/powerpoint/2010/main" val="1611503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4"/>
          <p:cNvSpPr>
            <a:spLocks noGrp="1" noChangeArrowheads="1"/>
          </p:cNvSpPr>
          <p:nvPr>
            <p:ph type="title"/>
          </p:nvPr>
        </p:nvSpPr>
        <p:spPr>
          <a:noFill/>
        </p:spPr>
        <p:txBody>
          <a:bodyPr/>
          <a:lstStyle/>
          <a:p>
            <a:r>
              <a:rPr lang="en-US" altLang="en-US" sz="3800" dirty="0" smtClean="0"/>
              <a:t>“</a:t>
            </a:r>
            <a:r>
              <a:rPr lang="en-US" altLang="en-US" dirty="0" smtClean="0"/>
              <a:t>Moral Challenges of the Military”</a:t>
            </a:r>
            <a:r>
              <a:rPr lang="en-US" altLang="en-US" sz="3800" dirty="0" smtClean="0"/>
              <a:t/>
            </a:r>
            <a:br>
              <a:rPr lang="en-US" altLang="en-US" sz="3800" dirty="0" smtClean="0"/>
            </a:br>
            <a:r>
              <a:rPr lang="en-US" altLang="en-US" sz="3800" dirty="0" smtClean="0"/>
              <a:t>	</a:t>
            </a:r>
            <a:r>
              <a:rPr lang="en-US" altLang="en-US" sz="2400" dirty="0" smtClean="0"/>
              <a:t>Michael </a:t>
            </a:r>
            <a:r>
              <a:rPr lang="en-US" altLang="en-US" sz="2400" dirty="0" err="1" smtClean="0"/>
              <a:t>Ignatieff</a:t>
            </a:r>
            <a:endParaRPr lang="en-US" altLang="en-US" sz="3800" dirty="0" smtClean="0"/>
          </a:p>
        </p:txBody>
      </p:sp>
      <p:sp>
        <p:nvSpPr>
          <p:cNvPr id="27650" name="Rectangle 3"/>
          <p:cNvSpPr>
            <a:spLocks noGrp="1" noChangeArrowheads="1"/>
          </p:cNvSpPr>
          <p:nvPr>
            <p:ph idx="1"/>
          </p:nvPr>
        </p:nvSpPr>
        <p:spPr/>
        <p:txBody>
          <a:bodyPr>
            <a:normAutofit/>
          </a:bodyPr>
          <a:lstStyle/>
          <a:p>
            <a:pPr>
              <a:lnSpc>
                <a:spcPct val="100000"/>
              </a:lnSpc>
              <a:defRPr/>
            </a:pPr>
            <a:r>
              <a:rPr lang="en-US" dirty="0" smtClean="0"/>
              <a:t>Moral Numbing</a:t>
            </a:r>
            <a:endParaRPr lang="en-US" sz="1050" dirty="0" smtClean="0"/>
          </a:p>
          <a:p>
            <a:pPr>
              <a:lnSpc>
                <a:spcPct val="100000"/>
              </a:lnSpc>
              <a:defRPr/>
            </a:pPr>
            <a:r>
              <a:rPr lang="en-US" dirty="0" smtClean="0"/>
              <a:t>Moral Frustration</a:t>
            </a:r>
            <a:endParaRPr lang="en-US" sz="1050" dirty="0" smtClean="0"/>
          </a:p>
          <a:p>
            <a:pPr>
              <a:lnSpc>
                <a:spcPct val="100000"/>
              </a:lnSpc>
              <a:defRPr/>
            </a:pPr>
            <a:r>
              <a:rPr lang="en-US" dirty="0" smtClean="0"/>
              <a:t>Perverse consequences of doing good</a:t>
            </a:r>
            <a:endParaRPr lang="en-US" sz="1050" dirty="0" smtClean="0"/>
          </a:p>
          <a:p>
            <a:pPr>
              <a:lnSpc>
                <a:spcPct val="100000"/>
              </a:lnSpc>
              <a:defRPr/>
            </a:pPr>
            <a:r>
              <a:rPr lang="en-US" dirty="0"/>
              <a:t>Perverse consequences of risk aversion </a:t>
            </a:r>
            <a:endParaRPr lang="en-US" dirty="0" smtClean="0"/>
          </a:p>
          <a:p>
            <a:pPr>
              <a:lnSpc>
                <a:spcPct val="100000"/>
              </a:lnSpc>
              <a:defRPr/>
            </a:pPr>
            <a:r>
              <a:rPr lang="en-US" dirty="0" smtClean="0"/>
              <a:t>Targets subjective to legal review</a:t>
            </a:r>
          </a:p>
          <a:p>
            <a:pPr lvl="1">
              <a:lnSpc>
                <a:spcPct val="100000"/>
              </a:lnSpc>
              <a:defRPr/>
            </a:pPr>
            <a:r>
              <a:rPr lang="en-US" dirty="0" smtClean="0"/>
              <a:t>Legal does not necessarily equal moral</a:t>
            </a:r>
            <a:endParaRPr lang="en-US" sz="1050" dirty="0" smtClean="0"/>
          </a:p>
        </p:txBody>
      </p:sp>
    </p:spTree>
    <p:extLst>
      <p:ext uri="{BB962C8B-B14F-4D97-AF65-F5344CB8AC3E}">
        <p14:creationId xmlns:p14="http://schemas.microsoft.com/office/powerpoint/2010/main" val="655792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Fiction </a:t>
            </a:r>
            <a:r>
              <a:rPr lang="en-US" dirty="0" smtClean="0"/>
              <a:t>vs. Reality</a:t>
            </a:r>
            <a:endParaRPr lang="en-US" dirty="0"/>
          </a:p>
        </p:txBody>
      </p:sp>
      <p:sp>
        <p:nvSpPr>
          <p:cNvPr id="3" name="Content Placeholder 2"/>
          <p:cNvSpPr>
            <a:spLocks noGrp="1"/>
          </p:cNvSpPr>
          <p:nvPr>
            <p:ph idx="1"/>
          </p:nvPr>
        </p:nvSpPr>
        <p:spPr/>
        <p:txBody>
          <a:bodyPr/>
          <a:lstStyle/>
          <a:p>
            <a:r>
              <a:rPr lang="en-US" dirty="0" smtClean="0">
                <a:hlinkClick r:id="rId3"/>
              </a:rPr>
              <a:t>Trailer for Eyes in the Sky</a:t>
            </a:r>
            <a:endParaRPr lang="en-US" dirty="0" smtClean="0"/>
          </a:p>
          <a:p>
            <a:endParaRPr lang="en-US" dirty="0"/>
          </a:p>
          <a:p>
            <a:r>
              <a:rPr lang="en-US" dirty="0" smtClean="0"/>
              <a:t>Fiction – yes, but</a:t>
            </a:r>
          </a:p>
          <a:p>
            <a:r>
              <a:rPr lang="en-US" dirty="0" smtClean="0"/>
              <a:t>Moral dilemmas that may become reality – yes too!</a:t>
            </a:r>
          </a:p>
          <a:p>
            <a:r>
              <a:rPr lang="en-US" dirty="0" smtClean="0"/>
              <a:t>What are they?</a:t>
            </a:r>
            <a:endParaRPr lang="en-US" dirty="0"/>
          </a:p>
          <a:p>
            <a:endParaRPr lang="en-US" dirty="0"/>
          </a:p>
        </p:txBody>
      </p:sp>
    </p:spTree>
    <p:extLst>
      <p:ext uri="{BB962C8B-B14F-4D97-AF65-F5344CB8AC3E}">
        <p14:creationId xmlns:p14="http://schemas.microsoft.com/office/powerpoint/2010/main" val="396018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4"/>
          <p:cNvSpPr>
            <a:spLocks noGrp="1" noChangeArrowheads="1"/>
          </p:cNvSpPr>
          <p:nvPr>
            <p:ph type="title"/>
          </p:nvPr>
        </p:nvSpPr>
        <p:spPr>
          <a:noFill/>
        </p:spPr>
        <p:txBody>
          <a:bodyPr/>
          <a:lstStyle/>
          <a:p>
            <a:r>
              <a:rPr lang="en-US" altLang="en-US" sz="3800" dirty="0"/>
              <a:t>M</a:t>
            </a:r>
            <a:r>
              <a:rPr lang="en-US" altLang="en-US" dirty="0" smtClean="0"/>
              <a:t>oral Challenges for Cyber</a:t>
            </a:r>
            <a:r>
              <a:rPr lang="en-US" altLang="en-US" sz="3800" dirty="0" smtClean="0"/>
              <a:t/>
            </a:r>
            <a:br>
              <a:rPr lang="en-US" altLang="en-US" sz="3800" dirty="0" smtClean="0"/>
            </a:br>
            <a:r>
              <a:rPr lang="en-US" altLang="en-US" sz="3800" dirty="0" smtClean="0"/>
              <a:t>	</a:t>
            </a:r>
            <a:r>
              <a:rPr lang="en-US" altLang="en-US" sz="2400" dirty="0" smtClean="0"/>
              <a:t>Michael </a:t>
            </a:r>
            <a:r>
              <a:rPr lang="en-US" altLang="en-US" sz="2400" dirty="0" err="1" smtClean="0"/>
              <a:t>Ignatieff</a:t>
            </a:r>
            <a:r>
              <a:rPr lang="en-US" altLang="en-US" sz="2400" dirty="0" smtClean="0"/>
              <a:t>, amended by CAPT McAndrew</a:t>
            </a:r>
            <a:endParaRPr lang="en-US" altLang="en-US" sz="3800" dirty="0" smtClean="0"/>
          </a:p>
        </p:txBody>
      </p:sp>
      <p:sp>
        <p:nvSpPr>
          <p:cNvPr id="27650" name="Rectangle 3"/>
          <p:cNvSpPr>
            <a:spLocks noGrp="1" noChangeArrowheads="1"/>
          </p:cNvSpPr>
          <p:nvPr>
            <p:ph idx="1"/>
          </p:nvPr>
        </p:nvSpPr>
        <p:spPr>
          <a:xfrm>
            <a:off x="838201" y="1825625"/>
            <a:ext cx="10620737" cy="4351338"/>
          </a:xfrm>
        </p:spPr>
        <p:txBody>
          <a:bodyPr>
            <a:normAutofit/>
          </a:bodyPr>
          <a:lstStyle/>
          <a:p>
            <a:pPr>
              <a:lnSpc>
                <a:spcPct val="100000"/>
              </a:lnSpc>
              <a:defRPr/>
            </a:pPr>
            <a:r>
              <a:rPr lang="en-US" dirty="0" smtClean="0"/>
              <a:t>Moral Numbing – What is beyond the screen?</a:t>
            </a:r>
            <a:endParaRPr lang="en-US" sz="1050" dirty="0" smtClean="0"/>
          </a:p>
          <a:p>
            <a:pPr>
              <a:lnSpc>
                <a:spcPct val="100000"/>
              </a:lnSpc>
              <a:defRPr/>
            </a:pPr>
            <a:r>
              <a:rPr lang="en-US" dirty="0" smtClean="0"/>
              <a:t>Moral Frustration – Why can’t I extract revenge?</a:t>
            </a:r>
            <a:endParaRPr lang="en-US" sz="1050" dirty="0" smtClean="0"/>
          </a:p>
          <a:p>
            <a:pPr>
              <a:lnSpc>
                <a:spcPct val="100000"/>
              </a:lnSpc>
              <a:defRPr/>
            </a:pPr>
            <a:r>
              <a:rPr lang="en-US" dirty="0" smtClean="0"/>
              <a:t>Perverse consequences of doing good – Why can’t I do that back?</a:t>
            </a:r>
            <a:endParaRPr lang="en-US" sz="1050" dirty="0" smtClean="0"/>
          </a:p>
          <a:p>
            <a:pPr>
              <a:lnSpc>
                <a:spcPct val="100000"/>
              </a:lnSpc>
              <a:defRPr/>
            </a:pPr>
            <a:r>
              <a:rPr lang="en-US" dirty="0" smtClean="0"/>
              <a:t>Perverse consequences of risk aversion – Why should I stop </a:t>
            </a:r>
            <a:r>
              <a:rPr lang="en-US" dirty="0"/>
              <a:t>d</a:t>
            </a:r>
            <a:r>
              <a:rPr lang="en-US" dirty="0" smtClean="0"/>
              <a:t>oing the good I am doing?</a:t>
            </a:r>
            <a:endParaRPr lang="en-US" sz="1050" dirty="0" smtClean="0"/>
          </a:p>
          <a:p>
            <a:pPr>
              <a:lnSpc>
                <a:spcPct val="100000"/>
              </a:lnSpc>
              <a:defRPr/>
            </a:pPr>
            <a:r>
              <a:rPr lang="en-US" dirty="0" smtClean="0"/>
              <a:t>Targets subjective to legal review – I got permission, why can’t I sleep?</a:t>
            </a:r>
          </a:p>
          <a:p>
            <a:pPr marL="0" indent="0">
              <a:lnSpc>
                <a:spcPct val="100000"/>
              </a:lnSpc>
              <a:buNone/>
              <a:defRPr/>
            </a:pPr>
            <a:r>
              <a:rPr lang="en-US" sz="3200" dirty="0" smtClean="0"/>
              <a:t>Moral courage/responsibility is an individual behavior</a:t>
            </a:r>
          </a:p>
        </p:txBody>
      </p:sp>
    </p:spTree>
    <p:extLst>
      <p:ext uri="{BB962C8B-B14F-4D97-AF65-F5344CB8AC3E}">
        <p14:creationId xmlns:p14="http://schemas.microsoft.com/office/powerpoint/2010/main" val="1579372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78910-2452-49B6-9BE6-6696FAD003BD}"/>
              </a:ext>
            </a:extLst>
          </p:cNvPr>
          <p:cNvSpPr>
            <a:spLocks noGrp="1"/>
          </p:cNvSpPr>
          <p:nvPr>
            <p:ph type="title"/>
          </p:nvPr>
        </p:nvSpPr>
        <p:spPr/>
        <p:txBody>
          <a:bodyPr/>
          <a:lstStyle/>
          <a:p>
            <a:r>
              <a:rPr lang="en-US" dirty="0"/>
              <a:t>Today’s Talk</a:t>
            </a:r>
          </a:p>
        </p:txBody>
      </p:sp>
      <p:sp>
        <p:nvSpPr>
          <p:cNvPr id="3" name="Content Placeholder 2">
            <a:extLst>
              <a:ext uri="{FF2B5EF4-FFF2-40B4-BE49-F238E27FC236}">
                <a16:creationId xmlns:a16="http://schemas.microsoft.com/office/drawing/2014/main" xmlns="" id="{44C1802F-C3EE-441A-9EA0-924FDD979B80}"/>
              </a:ext>
            </a:extLst>
          </p:cNvPr>
          <p:cNvSpPr>
            <a:spLocks noGrp="1"/>
          </p:cNvSpPr>
          <p:nvPr>
            <p:ph idx="1"/>
          </p:nvPr>
        </p:nvSpPr>
        <p:spPr/>
        <p:txBody>
          <a:bodyPr/>
          <a:lstStyle/>
          <a:p>
            <a:r>
              <a:rPr lang="en-US" dirty="0"/>
              <a:t>Who am I?</a:t>
            </a:r>
          </a:p>
          <a:p>
            <a:r>
              <a:rPr lang="en-US" dirty="0"/>
              <a:t>What is the Navy</a:t>
            </a:r>
            <a:r>
              <a:rPr lang="en-US" dirty="0" smtClean="0"/>
              <a:t>?</a:t>
            </a:r>
          </a:p>
          <a:p>
            <a:r>
              <a:rPr lang="en-US" dirty="0" smtClean="0"/>
              <a:t>Why does the Navy care about Ethics?</a:t>
            </a:r>
            <a:endParaRPr lang="en-US" dirty="0"/>
          </a:p>
          <a:p>
            <a:r>
              <a:rPr lang="en-US" dirty="0"/>
              <a:t>What is cyber warfare?</a:t>
            </a:r>
          </a:p>
          <a:p>
            <a:r>
              <a:rPr lang="en-US" dirty="0" smtClean="0"/>
              <a:t>What ethical challenges?</a:t>
            </a:r>
            <a:endParaRPr lang="en-US" dirty="0"/>
          </a:p>
          <a:p>
            <a:endParaRPr lang="en-US" dirty="0"/>
          </a:p>
        </p:txBody>
      </p:sp>
    </p:spTree>
    <p:extLst>
      <p:ext uri="{BB962C8B-B14F-4D97-AF65-F5344CB8AC3E}">
        <p14:creationId xmlns:p14="http://schemas.microsoft.com/office/powerpoint/2010/main" val="1252177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Better understanding of your Navy</a:t>
            </a:r>
            <a:endParaRPr lang="en-US" dirty="0"/>
          </a:p>
          <a:p>
            <a:r>
              <a:rPr lang="en-US" dirty="0" smtClean="0"/>
              <a:t>Cyber warfare will continue to be a challenge – for all</a:t>
            </a:r>
            <a:endParaRPr lang="en-US" dirty="0"/>
          </a:p>
          <a:p>
            <a:r>
              <a:rPr lang="en-US" dirty="0" smtClean="0"/>
              <a:t>Ethics and cyber – your decisions DO matter</a:t>
            </a:r>
            <a:endParaRPr lang="en-US" dirty="0"/>
          </a:p>
          <a:p>
            <a:endParaRPr lang="en-US" dirty="0"/>
          </a:p>
        </p:txBody>
      </p:sp>
    </p:spTree>
    <p:extLst>
      <p:ext uri="{BB962C8B-B14F-4D97-AF65-F5344CB8AC3E}">
        <p14:creationId xmlns:p14="http://schemas.microsoft.com/office/powerpoint/2010/main" val="1972832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Networked Naval Assets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142" y="1982597"/>
            <a:ext cx="3812895" cy="4405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414" y="1982597"/>
            <a:ext cx="7012132" cy="4405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316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8" descr="data:image/jpeg;base64,/9j/4AAQSkZJRgABAQAAAQABAAD/2wCEAAkGBxQSEBUUExIUFhQXFBQUFBUYGBgUFBQUFBQWFhQUFBQYHCggGBolHBQUITEhJSkrLi4uFx8zODMtNygtLisBCgoKDg0OGhAQGy0kHCQsLCwsLCwsLCwsLCwsLCwsLCwsLCwsLCwsLCwsLCwsLCwsLCwsLCwsLCwsLCwsLCwsLP/AABEIAKAA8AMBEQACEQEDEQH/xAAbAAACAwEBAQAAAAAAAAAAAAACAwEEBQAGB//EAEAQAAEDAQMIBwYFAwQDAQAAAAEAAgMRBBIhBTFBUWFxgZEGE0JSobHBFCIygtHwFUNikuFTcvEHFiOiM1SyY//EABoBAAMBAQEBAAAAAAAAAAAAAAABAgMEBQb/xAAzEQACAQMDAwEFCAMAAwAAAAAAAQIDERIhQVEEEzFhIlJxgZEUMkKhscHR8AUj4WKS8f/aAAwDAQACEQMRAD8A8dZLMdPouSU0dcY3NWMgU91c7ZukWGykmmhTZWHrcmdjtFE42EzOmjeDn8FsjJgtYdJRcLFctoquyLIfYGbKKZsuCNezkbORXLJM3i0WoH46ORWM0zWLQFts17QnTm0TOMTyGU7DQ1pgvVpT0POqw1KsLKFaSdyIouxzH7KycUa3Zo2aWudYSiaxkatnnbT6LllB3OhT0ETy1wF7kFrGBnKRh2mI1xJ5Lrj4OaRUexaJkMWWJ3FYOKyOdo8EnUSKULmnZIXDsV20XPNp7m8brY0YbQRhcC55RXJtFkutJrmRiO4p07iaAFPFLyJyexds5caVqspKJabHTSADElEYg2ZVqe3QSeC6YIxkUms2FaXM7FmOOuhTctI07DZcMSFhNtmkLItywMArXyWaUmXkjNtFsa34WkraNPkylUKkmUX7lrGCRk5sRJbTX3iT97lajwTkdJPXEHwRiGQoAnVRPRBqXWWlwA91uG1ZYpl5MY3KJOF0cFPbQ+4y3Z7VXAeSynBblqVzSZYy5uL8dxWHcSeiLxMvKWR2gEl4XVSrN6WMJ00eXfCa0C70zmLFlsjnGgz80mhpm5ZsjytFXODR+rDzUSpvcqNRbDuvZHnlvbGtw5lYunE07ki023AjRjzWShYbmVMotBGIp97ltD0JbPPzxY0FStbkFuwZKqak8FlUrWNIUzXZk4DSufu3NsLFW1vIwC2iiJOwiO2U1IdO4lUscyYuOcc0nGxSlcuwwnP6rGUjVIuxuDc9fNZPUvwDNOzSCtIQZnKZQtVsZTBpXRGBlKZmPt4rmWuBn3A4pg7Sokmi4tMfEcFI0GZCRgCjQNSsWE6PEKiGMDQOwmiW7Fea8Thgr0sRk2w22Z2kg+KhzRaix3s2H8KM0aYsssycbuevAqO4rjw0OjsFNQV5XJtYu2axsZQukDSc1dmxWqEqnhEOtGHlmqyzuIqHNA7zvcHiqXRqPmxD6lvwZdu6gYS2oO/TE0v8agLaNOnHcydST2Mp+ULOzCKzXj3pX1/6Nw8VecdkRi+RbsqWhwo1zYxqjDWeIx8VLrFqmhYv53EE6yalc7kmzdJomSbClfBJJg2jf6JsZLOwXXPAq54wAAAzuOqpCl3TuxefArpPanx/8bmRiQuLg5pJcyIfC12ip8KLtm6bgrLU5oZqTu9P7oY9XUGIXG7XOtMt2OW7orzWM43NoysX4n3gsnGzNE7mdlCzF2ZdEJWMpq5iyWYg/wAroU0c7jqXrLLdHwVWM1fc1i7Gg3KBHYHNYOmnua9x8ANtbnFPBJCybOlD9FeSqOJMrlK1xPAx8lvFxM5JmcGkmi1bRCNGzhrRQ+q55XZvGyLUMjTnI5rOSkvBMZ8l2KyQuzkffFYupNGqSY38LhOZ9Pl/lCrSB00ynPkmPROP2H6rohVZhKkIbkrHCVn7VfdjuR2x3s8jfzK7KgKe7S4Haa3AM8o1fuCtSovYi9Tkay3ygdkfM36IzpLxD9R+2/MjUsuSbXIKiA0ONXOu15hWqkvwpL5CcI7tv5mqzopJdrdj6w0xLnGlK1A5jkrtKWkp/Qm8V92Jn9KIHWWzPlnDKC61l3H3nGmIp9ER6KgnfJsT6is1ayR42PKtmkYQasfUEE/DTS3DTtXXDpqN7ZO3r5/g5p16yX3U36eCzCyzO+CZpNBUOIaa6aaxtWFfp5w1i1Jenn6G1GtCWkk0/U0TYSzstG03vouC73TO1WRWnu6Xxpr4MG1yioLI6Q0ZiSaADOScwC0UkjNq59IyHklthguEjrH0Mr6ilRX3KnstqeNUJ5y0Jfso8f0qibJaHOidewAcagioA+Gi2qQnBXkrL1MoThLSLu/Qx2xvGcOpuWDcX4N0mXWW8NFCAN5csu23rc1U7B/ig7IbzJ9Eu09x91bE9ZXXyCPA73ObY72OPIBJ1bBhcOOBwOhTKUWUtCZZSNAUqKZTkLs9ooczRtVyhoSpFt09c0oHAqEmthv4la23nNp1w5OWsJK/3TOSfJkCF3fHNdGS4MbNbjGWcnSOalzS2Gj2DbDYmZ5q/N9AlhF7iytsMbNYR2weLik6USu4yXWmxjO4eKnCHAdx8lOfKViGa8eJT7cfdIdW25nTZWgPwg8Xfwh0v/EO8uRBtsf9R24AeantvgfeQdlmZK9rGmUlxAAFCd9AFSpybskJ1Ynu+jvR6OF9+8TK1ra+8HXCa5sMKrWlUg7pbbinGXl/Q1sq5RbZ4nyyOc5rRUgYuz0VO2yFFX3POWbpPFM1r4onUfWhLqY3iMQNqTspWf6jxvG6N72aKRjXuYCHMacfeHvAE+6c62acZOPBkmpRUjxFryPEJnNFiiMeh126Twqu2lThKF27M5KlWpGdkro27FZLPFBVtla4g4sY1pdjtK4qi/2Y3suTqhJ9vK13waNhnrE0mMxkjFlT7p1LGpeMmlqubGkHlFN6PgY+eLO5zdxLSPFCcuB6cmdPliyREOvRVxoWtaXtOsFuI0ollYWUUefyr0hilvBrXV0OJAx3A5kdycVo7L00JtCXlFKG1OI0HgFxzSbuzpjLSyOfO4D4R+1JRTG5NGfLbhX3oWneCFtGnwzJ1Xucy3R/+uzmQh05e8NVFwWo8oM/9ccHlQ4PktT9CXW+PTE4bpCjtsfcE+0xHN1g+aqHCS4DNMNszNb1OEvQMkOa5uepUtMu4shjjmcdxTWSFdMP2SM6JB8wTU5A0hjMnwjvcS0pucmLGJJEI0nk0pWkHsnonZKgH5RPzFei6NNHGpSETWGMfDZQd7qLJ4rwjRZMo2nJ5OAssI3yGqm/oFrmdNkJ57EDfnPqUsxdsoTZBkGlvA19VXdJdIoS5PeOy47gVWaJwPY5Oy1G2k1JIpjI0yMDL4fGxgaGtcALoOJprTU9LNl21vY9NYekcUrC4FsZGdrqtrXVhjvUpwQ3dni8odOLQ8ljY2AOvACl8gDTQ5yKg6BgrtbUejVjIsfSCd0ga6O/ILxumMCjG3S1xZTAGp4groypKN5RRzONW/syZtwdLJ42XepcdV6tBsADcBsUTrRk72/MUYTirGYcsTOcTQ0JJIAdp2nNiqfVytZJEKgr3bZH4pI2MAzSNkMoAAGDgRhhTDEHmsXVlPU3jTUfADrVOC4ue43muYb2ajs9BmB2rLuXLwKFsLnuvPJcaAVwzNFAMFSnpYl0ne5FnsL3H4CQnkhqkzXs9jP9HwWb1LSsWjE5uZrQeazxbHnY4Sy95v7f5Vdv0J7oL5B23M4N/lGAu4ilLAw5q8gPVCuhOUSu+zgf4/lO7FkgWUBzVRJO3kFJMustQGZqx7d9zZSQD8oO0NA5KlSiVmV5LXJoFVSpwHmQy1v0tPIocI7ApEvtx0g+KFTG2KNorqVYolslrnaKIeJOp9T6pv8ATotXR4BVCTC06KclPZmvDH3IkCxs1KsKnoTlA42GM5wjCfCDKIH4ZF3RyCl03wh5Ig5PiGZrf2hZSpzXhItOBHs7RmDeQWUu8vEUWo0+SOrOgDkpzre6VhS5EDJLTKJD8QJIHZvOAaXa60C2jOpvEzlGHJc6jYFspP3TNxXIieJxzf8A1RO0nsLRFCXJMr+04fOmqLFmiueipJq5ziRmOcjcU3SaGpoB3R1rc4ed+KzksfJa1LFnycB8MZ5BJNMTTRfjyedXgrwW7Iu+Dn5P/Si0FugtJ7FSbJztEQ4u9E7cWJa9CrLkWV2eNvNGMiPkA7IjqYwN5pNNbAU57G9uAs7juqp14GomLasnTk4RSDgT6Kl8BOLBs+SZhnY/kfoonL0KUWWWZLe40o7lRRkPFk+xMNQ2ZhcMCBTd6KsZebFWXIl+THjSOanNDwKc0JacT4/yqTuLEEOOs8/5QM4yHUiyC4Bl1hViLI+zXBqXaZnXBqSA7qwgDjCEWQEdQEWQHezjWiwXBNn2+CdhXINn+6IsFwDZ0YhcE2bejEMiPZdiMRZAPiu4mgGsmiLWC5lydIIGOLTIAQaUNRjsrnWigZ9wt2PKBl/8bXEbQR5qu3Ddk9yT8I0IoJDnAClxgWpTLAipnIWUqcWaKckcZWhZ9mBXdkLdaNQCl0kvCK7jEvkJ1LGdCT8GkaqRXfADn8lzPopvc2XUpbCjZRt8Ul0VRfiH9pjwEyBo1/8AZax6aovxEOvF7DgGrVUprczc4vYwumcLnWYiNrjU++GuDHmMAl11zsMMK10LaDw1ZnJZaI+R5LsT5pmxRD3nHD9IGdx2ALoMj65ZOj8bWtbVzqACrsSaaSuOdG+p0xmloWv9vRHQOSwdGSLUoPY7/b8XdBWUnOO35miUWQ7JEI/KbyC55dS4+UaqhF+BZyZD3CNyn7XF+R/ZnsIblB47RX2boQ4PmVXnyOZlZ40lQ+mgWuomNblh2tZvpeGaLqXuhgyw7WspUJI1jWTC/GyNHkssJLY0yXITcvfpPJPFhkg25dHd8E+3InuRGDLQ7vmjty4DuR5IOXmDOPFLCXAZx5A/3CzQ0ncjHkMwvxVzvhaG/wB2PgCk7D1Mi25J60VktBGJcaNAz6iTglpsg+LKlidY7M51feIc0tcBecWkA43RnzpUlKY5tRN6zdKISaNDm7TdaMNZJW86TgrtowhXU3ZJio+mdncXAmQFpIPu3hhqLcCrj08pq8WmTLqoQdpJodaeksEd3rLzQ8VaaXtVQ4DFucKIUZTuo7eSp14wtlomaVltMcjA9hBacxzeazas7PybRaauvA66EhnXUaARc+6IA64gDurQAErAASTQDEpaAeC6ZTmR3VX7jB/5Sc5xwhbqAI946TrurTpOkl1D7ktILxff1ObqutVH/XT9qb828L4/Dj9Cv/ppku5LaKtdW7HSQi7nLqtYDnBpWuwK69B03ZmlGvGp91q+6unb6HvhZtp5LnxN7jOpOvwSxHcINI1IsFyTXUEnBPyh5PkEg93yWbowexSqS5PFVX0GJ4CmTVTYpSJvqS0yOtSyKsCZjqCMlwFmQXE6kNJhd8nXf1HhRLFBmyeqHePFLD1HmuA2MpmIS7ch9yJrZJye6UEmZjGj5iRrAzUXNWqql946KUHU8HoY+j8bRVzy7NTECvAcFwvrm3aKR1LpUvLZUtlkgY5oId7xOmrTgNuCldVOzT/vwG6ELpg3LIc4j0Z6VpoqtY9TNbkOhB7FDKFnsoBLWx3rpDK/DfINKgZxUBaLqaj8MzfT01sfGre+0wOpM6RjjjiaB2glozUVxry2kDoQfmKCh6SSNYW3mkE1Oap4raPVSTva7+ZjPpIyVk7L5f8A00smdK57zRGxz7oNGNLnAA/pAKb6mMr5QWvqSullG2M3p6Hvsh5VmmwfZ3RUHxP91p2CuNeC55Kntf6XOiPc3t+hsgP0Bjtz/ql/r978h/7OPzE2q2GJt+Rt1owvXhSuoayjGm/E0S6ko/eiytH0pg/qNG8081XaezX1H3eU/oX48ut7wVPpqq/CQurov8SEZey71LGmsYkNDE1z6Xa1/wCZ7aaOyNJqdC6en6NT+/8AP+P5MK/UyS9i+viyu/j6cI+e2rKpa+617XSdp9KUOpgOnbuC9OVeEXa+pwUuijON5xahtG/5u36fFs3OimV5wTchErycZHuMbWNPZa4CmiuAXn9ZNT0k3Y7+mpQp37UUrnvordUC8MdN01FdhK8xnoIYLW3bySuMn2luvwTuBInZrCLgEHt1hFwPLUhP5NNz3L2sZcnhZx4J9lhPZkHzD1CnGQ1KJH4bEe3IODSk1IpSiQckx/1nDfGPRyhwlwWpx5BORBotDeLHDyJSxlwPKPIP4E7RNEeLh5hPXgWnJH4HLoMZ3OHqnkLHj9QX5InAr1eGsFp9UZIMJGlkvIsUjHGZoMTmggPz6KAtGe8SeAC8fruucGoJ6np9L0yaya0PQiyRNYPcaABqwG5Qpu+nk2cUlr4K0HUlzrtDdkLXDQHdXepTRhRXPJL2lt+5nTlCWsXpf9ijkvL0FokuxxkUwDzdx04DPoXJKpi1FrydKjdN3L2V3iGzySNNSxt6lBQ0IrXhVdFGEZzUWvJjVm4QclsPmeA8AMFKYG6dtTezDs4aa7EQjG19ymzIy/IGxF7Xx1AJuuGkCt0V0lXSqRcsZIzqReN0zymTcrmT44WltBQXR6jFelKhTssWedDqKl3kj1+RngVAAFbuYU16t68zqZY2aPSo6mVlfpW1jqRe9Q0JIoAQaFtDjWoIXX09BVKebZy1+ocJ4JE9KMvw2Bl6SssrgTHCSKnD4nUHut89C51WnPRKxcoKMrJ3fr4Xx/ZBM6E2fKETZpLcJJLrXXWAdVCXtDrnVXjQUIGglRGooTTlqv1Ne17DxevJn2zo7ZbHVznltRRphuAOcMaVIN3Cpzgr2KE5VJJ0oRit7+f2+p4lSLScarc/WL0/f8zIkyixpYXNZdFaNldfbjmNxrRV2G1ek9Vq/oclGEsm6V3/AHlv+PgZ1olkewtiLiKmoa0saK6KmlFhUctcZL6a/qdVPpoZJ1Y6rdyT/K37lSw5DJeDKDQH4S28HbCQVwuCflNnoqpFK0WemAoKAUAzDQNyeU0ZqEGSHEaSpbfBaiuQ22h47R5lTpwV8xgt0g7R5pYw90d5e8F+JSd7yRhT4DKfIQypJrS7dPgedTkthzdfgvRPJ0JvjV5IAildB8EAcGO2hAWCDDrPP+EBYIU7/iD6JB8yajvID5gZStU0NmM0MQlLXY/paBW9ShqK0B3rz+srOMlFP4no9FRUouTXwNuS0xSFrSR7zWlzKmt4tBaMDhgThtXiKlTlPOS15/4eq5zStHxwOktTHsc0vANCDiLwqKVpozrpcZQ9q3zMW4zTjcoZFgigjlk65zmPIkc+U1N4gN1A4gDDYlOpKo0pbFRgoJ2K1gs9micHxOJOtxkpTWMMVnKML+09UUpStoXcoW+J8T43PoHsc2t1x+IUrmxWkJxjJSTJlFyTVirkzLtWhsjHNLQG3qtIeAKXs9RWmZXUwveDv8iIOVrSVvmVcr5Vw/4gHurpzAfLXFb0YZeUzGrUS8NGVHabUTUxYagMSNlSF2ypwUdEzkjVbl5RbsftTaOLWOpWtX3TR1OyAQaLn6mg5WsrfmbUK6V7sdarC55vBtmElBSR7XOuE1qblKOIwpiKqI9BOGiloOXWQl5WvJjWr/TyKVzpJLfO+Rxq9zo2+9rp72GxW+mnFLHUUOop2t4Ok/06sguBkr715xfK43aDsgMbprpWkKElNt3ttb+SZ9QnCyavvdafQvR9ELoo21VG2WYeq61K3vfVnA6Sfuf+q/giPok5rrzTAXa75rzIVZx86lONW2Kat9Bx6P2jusO6RvqjuQ/qJVKpwvqCch2kfkk7nNPqpc48mihP3RL8mzjPBJ+2vkllwy1F7oQ+J7fiY8b2kJZMeKFdZtTuwsibydxHVTsFyLyMUCkzZJOjyC1OW4DpNYCdhXANobq8P5RYLo7rR91QBBft8CgQNRX4h5eqYgru0H73oAY2VwAGFGuvD3qUdrFNwWcqUJO7Wvg0jVnFWT0JZOQQQBhmxzU1KJdPSl5RUeoqRd0w8s2kWpgbLG2g0h2NfvQuWH+PcH7NR24sjql/kMlaUF8bnj7WyFkxBic6EvETr0hPVl5pVrKZq4A1qKrD/WquDW/n/h1e26Wae3j/AKblsyfG6EwisY0FoxaQag7d1V6U6EZRxWh5cOplGeT1K+RMnezh96UyPkdec6l0ClaBrammcooUO2tdQ6jqO41ZWRqCemY+K3sc2QXtZ+6IxDM72od1LEeYm0250bS5jBXAY1uja6mNFz9XNwpuSVzp6OEalXFuxUyNlGaSIOmYWvJdmFKt7JunMr6dylBZKxHVYxqNRdy97WRr5Fb4nNmJktu3zCeJLmIfbDrHNPETmxJtrtZ5p4oSmx0eUH94qcEUqj5LMWUHd7zUumi1VfJbZb5NfiQpdOJoqshoyrJrP76qe1Evvy/rIOU3nPU76O9EdqI+/IA2wHPHGd7G+iXaQ++wDLGc8TOFR5FLtD+0AkQH8sjc8/yjtvkpV1wIaTrP3xWhgGHkdrzQMLrHa0rIeoJkOzkEwBMh1jwQI4PdoIPFMRBrpHiECsQAdv3xTEFXaeR+qQEdZtPMjzCLBcqz2WNzgTU0cH0vG4XjM4szEhZPp6bnm1qbLqaihgnoMc/7oFucwLpfvN6oEB1m/mmBwl3oA7rN/ggDg7Ufvggk4vdr++ITECZHbfAoEC55/wA1TELru++CYgmx1/wgaGNi2DySGhjY/uqRSDpTvDl9UiiDMR2nIsVkAbVtB3hFguKdaf7fJFhi3Wk7PFAhLpkXGkbrn7PAfVZmp3WNCQEGX7z+iYHdfu5IsFyBaNg5BFhXJ9052+CYgHQtOscECFus36hyTuIW5lNI5UQIhp2+P8piCrxQAt0p1eiABdLvCYrgGT7IQK4B4IAHkgCQ7YmJhB9NBQSSJBqTE2Ma/V5osTcO9+k+CB3JA/SeX0QMg0Gg8QfogCLw1eaB3JLRrI5/VIoB1O8fvgkUhRH6vJBVxThtCAFuqgTBQNXPVPsjxnjk5FY5LlHRjLhld5pnDhvBHomQytI4d4eKqwroUSdBagNAan/BCYjmk6kCGxuO7n9UEjcdQPFAAOJ7n3yQAs0PYPBACXNGo8kxAgbUCILt33xTJAcdyYEVOhAXOvHZ98EASP7RzQIaw/pdwNfVArhOlpnLxvaD6JktnC1DvDi1FguiW2gaLviiwXD9o+8UWHcn2nUUrDuSJTv4oGmLdIdvgUDEuk28wgoW47kDFEIAi7sSGcCmNH178SGuu5eR22ez3UT+IAafBGDDuIE5QYc9ziPqn22LuRYt4idnhY7c1pQsluJ4PYruyfZzngaPlp5FVnU5J7dJ/hFuyLZjmib4hV3anJPYpcCn5Bg/pjmU1WnyS+np8EfgEOhnJxCffnyL7NT4FPyEzQHfuVd+RL6aAByANBfz/hP7QyX0q9StL0drpdyBVLqPQh9J6leTo27RIOLPoVS6hcEPpJbP8ivJ0Zl0OjP7gn9ogS+kqcoqP6NT6GsO5/1Vd+BD6Wp/WJdkK0DNC7g5p9VSrQ5J7FVfhFmwzt+KGX9tfJUpxe6IcJrzFi3sp8THje0j0VLXwZu68ogFuum9VYlyQba6JBzSsNP1OLna68iiw8jqnSwHh9EWFcC7sogLk9Wf0lA0A6N3dHNFxpCXB3dI3YoLVxfWnbxSGFWqBgn7zoA4IGGAUFI+gODe68Lh1O2y4ZAbqc7igLcMJpNdJRoGo26NVPlUlWQ2Nw7/AIFJr0KT9RjXHQ7zCTRSfqODjr8VNkO7Ghx7w5VSsVf1JB/t8QiwXDB3c0rDuTy8Eh3Bqfsp2C4t9NLfIppEt+ghwbq9E7Mm6IDRoJ5osCYYB1hIYTXnbwJSGSXg568WByNQ0/qES2SM52Qney75KlOXqQ6cHsvoV3ZHgdngj+V1FfemvxMh9PSf4UV5ei9nd2Ht2hwKpdVUW5nLoaL2aKb+hsfZmkG9oPkVouslujF/42G0mV5ehTuzO072keqpdYt0S/8AHS2l+RXd0QnGaSM8SPMK/tUPUj7BUW6ES9GrUOze3OBTXUU3uL7JWWxTlyVaB8UUn7SfJWqkH4aF26i8xZUkszhnYRvBCrR+CbteUL6s6hzRYMkTdOxBSaOunUCkUmfRmF/9UFcDtwegr8jbp1tKko7qgc9OFE7isG2EJXHicWDvEICxBYR2vBFxWBLztTsK7IbaANY5IxDMP2qna8D6JYDzOFrae03y80YMWaDBrpHChS8FaMVJAdHkVSkS4sUWOGkp6E2aEvmd3hxFVVkQ5PkAWg62cQU8ULN+g+OR2jqz81FLS9S05egwTOGeCu0OSxXvFZS938wuv/8AzkG5wKWPqh5+jIFqGnrBvCMH6B3F6k9aNfNqWLDJEiUbPJFhqSGB33VKxVw2n+7nVTYaDDv1cwixVyQzaPBILBhp0FLQrUmp005osAqSFrvijY7gE02vDE4xflCHZKgdngb5eSru1FuR2ab/AAleXo3ZnflEbiVS6ipyS+mpcEEg52tPAhVryRpwS1ze54/UI15HpwPDR3D4FTcq3oTd/T4IAEupo80WFcJrhqKBkkA6+SAFmAJ3ZOKO6sIuwsghTWkMFzWnUndishErW6yNxVpshqIi6NEjh4p68EWWzAcXaJAeSenAnfZgl7tIB+WvknZEtslpYc7GeX1Q7rcaxflDWWdmojc//ClykUox/rLDYR3pBxqov6I0UVyznDVKRvaj5B8yGkn8xpT+QJt7jAHjuncp0K1AMxGdjuBqnb1Fk+Bkdpr/ACEnEpTuNbL/AG+IU4lZBBx1eIKLBckHYkM6h0E8/qgCSHa68AUaD1ODnam8iErILsY2WnY5FK3qUn6H/9k="/>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10" descr="data:image/jpeg;base64,/9j/4AAQSkZJRgABAQAAAQABAAD/2wCEAAkGBxQSEBUUExIUFhQXFBQUFBUYGBgUFBQUFBQWFhQUFBQYHCggGBolHBQUITEhJSkrLi4uFx8zODMtNygtLisBCgoKDg0OGhAQGy0kHCQsLCwsLCwsLCwsLCwsLCwsLCwsLCwsLCwsLCwsLCwsLCwsLCwsLCwsLCwsLCwsLCwsLP/AABEIAKAA8AMBEQACEQEDEQH/xAAbAAACAwEBAQAAAAAAAAAAAAACAwEEBQAGB//EAEAQAAEDAQMIBwYFAwQDAQAAAAEAAgMRBBIhBTFBUWFxgZEGE0JSobHBFCIygtHwFUNikuFTcvEHFiOiM1SyY//EABoBAAMBAQEBAAAAAAAAAAAAAAABAgMEBQb/xAAzEQACAQMDAwEFCAMAAwAAAAAAAQIDERIhQVEEEzFhIlJxgZEUMkKhscHR8AUj4WKS8f/aAAwDAQACEQMRAD8A8dZLMdPouSU0dcY3NWMgU91c7ZukWGykmmhTZWHrcmdjtFE42EzOmjeDn8FsjJgtYdJRcLFctoquyLIfYGbKKZsuCNezkbORXLJM3i0WoH46ORWM0zWLQFts17QnTm0TOMTyGU7DQ1pgvVpT0POqw1KsLKFaSdyIouxzH7KycUa3Zo2aWudYSiaxkatnnbT6LllB3OhT0ETy1wF7kFrGBnKRh2mI1xJ5Lrj4OaRUexaJkMWWJ3FYOKyOdo8EnUSKULmnZIXDsV20XPNp7m8brY0YbQRhcC55RXJtFkutJrmRiO4p07iaAFPFLyJyexds5caVqspKJabHTSADElEYg2ZVqe3QSeC6YIxkUms2FaXM7FmOOuhTctI07DZcMSFhNtmkLItywMArXyWaUmXkjNtFsa34WkraNPkylUKkmUX7lrGCRk5sRJbTX3iT97lajwTkdJPXEHwRiGQoAnVRPRBqXWWlwA91uG1ZYpl5MY3KJOF0cFPbQ+4y3Z7VXAeSynBblqVzSZYy5uL8dxWHcSeiLxMvKWR2gEl4XVSrN6WMJ00eXfCa0C70zmLFlsjnGgz80mhpm5ZsjytFXODR+rDzUSpvcqNRbDuvZHnlvbGtw5lYunE07ki023AjRjzWShYbmVMotBGIp97ltD0JbPPzxY0FStbkFuwZKqak8FlUrWNIUzXZk4DSufu3NsLFW1vIwC2iiJOwiO2U1IdO4lUscyYuOcc0nGxSlcuwwnP6rGUjVIuxuDc9fNZPUvwDNOzSCtIQZnKZQtVsZTBpXRGBlKZmPt4rmWuBn3A4pg7Sokmi4tMfEcFI0GZCRgCjQNSsWE6PEKiGMDQOwmiW7Fea8Thgr0sRk2w22Z2kg+KhzRaix3s2H8KM0aYsssycbuevAqO4rjw0OjsFNQV5XJtYu2axsZQukDSc1dmxWqEqnhEOtGHlmqyzuIqHNA7zvcHiqXRqPmxD6lvwZdu6gYS2oO/TE0v8agLaNOnHcydST2Mp+ULOzCKzXj3pX1/6Nw8VecdkRi+RbsqWhwo1zYxqjDWeIx8VLrFqmhYv53EE6yalc7kmzdJomSbClfBJJg2jf6JsZLOwXXPAq54wAAAzuOqpCl3TuxefArpPanx/8bmRiQuLg5pJcyIfC12ip8KLtm6bgrLU5oZqTu9P7oY9XUGIXG7XOtMt2OW7orzWM43NoysX4n3gsnGzNE7mdlCzF2ZdEJWMpq5iyWYg/wAroU0c7jqXrLLdHwVWM1fc1i7Gg3KBHYHNYOmnua9x8ANtbnFPBJCybOlD9FeSqOJMrlK1xPAx8lvFxM5JmcGkmi1bRCNGzhrRQ+q55XZvGyLUMjTnI5rOSkvBMZ8l2KyQuzkffFYupNGqSY38LhOZ9Pl/lCrSB00ynPkmPROP2H6rohVZhKkIbkrHCVn7VfdjuR2x3s8jfzK7KgKe7S4Haa3AM8o1fuCtSovYi9Tkay3ygdkfM36IzpLxD9R+2/MjUsuSbXIKiA0ONXOu15hWqkvwpL5CcI7tv5mqzopJdrdj6w0xLnGlK1A5jkrtKWkp/Qm8V92Jn9KIHWWzPlnDKC61l3H3nGmIp9ER6KgnfJsT6is1ayR42PKtmkYQasfUEE/DTS3DTtXXDpqN7ZO3r5/g5p16yX3U36eCzCyzO+CZpNBUOIaa6aaxtWFfp5w1i1Jenn6G1GtCWkk0/U0TYSzstG03vouC73TO1WRWnu6Xxpr4MG1yioLI6Q0ZiSaADOScwC0UkjNq59IyHklthguEjrH0Mr6ilRX3KnstqeNUJ5y0Jfso8f0qibJaHOidewAcagioA+Gi2qQnBXkrL1MoThLSLu/Qx2xvGcOpuWDcX4N0mXWW8NFCAN5csu23rc1U7B/ig7IbzJ9Eu09x91bE9ZXXyCPA73ObY72OPIBJ1bBhcOOBwOhTKUWUtCZZSNAUqKZTkLs9ooczRtVyhoSpFt09c0oHAqEmthv4la23nNp1w5OWsJK/3TOSfJkCF3fHNdGS4MbNbjGWcnSOalzS2Gj2DbDYmZ5q/N9AlhF7iytsMbNYR2weLik6USu4yXWmxjO4eKnCHAdx8lOfKViGa8eJT7cfdIdW25nTZWgPwg8Xfwh0v/EO8uRBtsf9R24AeantvgfeQdlmZK9rGmUlxAAFCd9AFSpybskJ1Ynu+jvR6OF9+8TK1ra+8HXCa5sMKrWlUg7pbbinGXl/Q1sq5RbZ4nyyOc5rRUgYuz0VO2yFFX3POWbpPFM1r4onUfWhLqY3iMQNqTspWf6jxvG6N72aKRjXuYCHMacfeHvAE+6c62acZOPBkmpRUjxFryPEJnNFiiMeh126Twqu2lThKF27M5KlWpGdkro27FZLPFBVtla4g4sY1pdjtK4qi/2Y3suTqhJ9vK13waNhnrE0mMxkjFlT7p1LGpeMmlqubGkHlFN6PgY+eLO5zdxLSPFCcuB6cmdPliyREOvRVxoWtaXtOsFuI0ollYWUUefyr0hilvBrXV0OJAx3A5kdycVo7L00JtCXlFKG1OI0HgFxzSbuzpjLSyOfO4D4R+1JRTG5NGfLbhX3oWneCFtGnwzJ1Xucy3R/+uzmQh05e8NVFwWo8oM/9ccHlQ4PktT9CXW+PTE4bpCjtsfcE+0xHN1g+aqHCS4DNMNszNb1OEvQMkOa5uepUtMu4shjjmcdxTWSFdMP2SM6JB8wTU5A0hjMnwjvcS0pucmLGJJEI0nk0pWkHsnonZKgH5RPzFei6NNHGpSETWGMfDZQd7qLJ4rwjRZMo2nJ5OAssI3yGqm/oFrmdNkJ57EDfnPqUsxdsoTZBkGlvA19VXdJdIoS5PeOy47gVWaJwPY5Oy1G2k1JIpjI0yMDL4fGxgaGtcALoOJprTU9LNl21vY9NYekcUrC4FsZGdrqtrXVhjvUpwQ3dni8odOLQ8ljY2AOvACl8gDTQ5yKg6BgrtbUejVjIsfSCd0ga6O/ILxumMCjG3S1xZTAGp4groypKN5RRzONW/syZtwdLJ42XepcdV6tBsADcBsUTrRk72/MUYTirGYcsTOcTQ0JJIAdp2nNiqfVytZJEKgr3bZH4pI2MAzSNkMoAAGDgRhhTDEHmsXVlPU3jTUfADrVOC4ue43muYb2ajs9BmB2rLuXLwKFsLnuvPJcaAVwzNFAMFSnpYl0ne5FnsL3H4CQnkhqkzXs9jP9HwWb1LSsWjE5uZrQeazxbHnY4Sy95v7f5Vdv0J7oL5B23M4N/lGAu4ilLAw5q8gPVCuhOUSu+zgf4/lO7FkgWUBzVRJO3kFJMustQGZqx7d9zZSQD8oO0NA5KlSiVmV5LXJoFVSpwHmQy1v0tPIocI7ApEvtx0g+KFTG2KNorqVYolslrnaKIeJOp9T6pv8ATotXR4BVCTC06KclPZmvDH3IkCxs1KsKnoTlA42GM5wjCfCDKIH4ZF3RyCl03wh5Ig5PiGZrf2hZSpzXhItOBHs7RmDeQWUu8vEUWo0+SOrOgDkpzre6VhS5EDJLTKJD8QJIHZvOAaXa60C2jOpvEzlGHJc6jYFspP3TNxXIieJxzf8A1RO0nsLRFCXJMr+04fOmqLFmiueipJq5ziRmOcjcU3SaGpoB3R1rc4ed+KzksfJa1LFnycB8MZ5BJNMTTRfjyedXgrwW7Iu+Dn5P/Si0FugtJ7FSbJztEQ4u9E7cWJa9CrLkWV2eNvNGMiPkA7IjqYwN5pNNbAU57G9uAs7juqp14GomLasnTk4RSDgT6Kl8BOLBs+SZhnY/kfoonL0KUWWWZLe40o7lRRkPFk+xMNQ2ZhcMCBTd6KsZebFWXIl+THjSOanNDwKc0JacT4/yqTuLEEOOs8/5QM4yHUiyC4Bl1hViLI+zXBqXaZnXBqSA7qwgDjCEWQEdQEWQHezjWiwXBNn2+CdhXINn+6IsFwDZ0YhcE2bejEMiPZdiMRZAPiu4mgGsmiLWC5lydIIGOLTIAQaUNRjsrnWigZ9wt2PKBl/8bXEbQR5qu3Ddk9yT8I0IoJDnAClxgWpTLAipnIWUqcWaKckcZWhZ9mBXdkLdaNQCl0kvCK7jEvkJ1LGdCT8GkaqRXfADn8lzPopvc2XUpbCjZRt8Ul0VRfiH9pjwEyBo1/8AZax6aovxEOvF7DgGrVUprczc4vYwumcLnWYiNrjU++GuDHmMAl11zsMMK10LaDw1ZnJZaI+R5LsT5pmxRD3nHD9IGdx2ALoMj65ZOj8bWtbVzqACrsSaaSuOdG+p0xmloWv9vRHQOSwdGSLUoPY7/b8XdBWUnOO35miUWQ7JEI/KbyC55dS4+UaqhF+BZyZD3CNyn7XF+R/ZnsIblB47RX2boQ4PmVXnyOZlZ40lQ+mgWuomNblh2tZvpeGaLqXuhgyw7WspUJI1jWTC/GyNHkssJLY0yXITcvfpPJPFhkg25dHd8E+3InuRGDLQ7vmjty4DuR5IOXmDOPFLCXAZx5A/3CzQ0ncjHkMwvxVzvhaG/wB2PgCk7D1Mi25J60VktBGJcaNAz6iTglpsg+LKlidY7M51feIc0tcBecWkA43RnzpUlKY5tRN6zdKISaNDm7TdaMNZJW86TgrtowhXU3ZJio+mdncXAmQFpIPu3hhqLcCrj08pq8WmTLqoQdpJodaeksEd3rLzQ8VaaXtVQ4DFucKIUZTuo7eSp14wtlomaVltMcjA9hBacxzeazas7PybRaauvA66EhnXUaARc+6IA64gDurQAErAASTQDEpaAeC6ZTmR3VX7jB/5Sc5xwhbqAI946TrurTpOkl1D7ktILxff1ObqutVH/XT9qb828L4/Dj9Cv/ppku5LaKtdW7HSQi7nLqtYDnBpWuwK69B03ZmlGvGp91q+6unb6HvhZtp5LnxN7jOpOvwSxHcINI1IsFyTXUEnBPyh5PkEg93yWbowexSqS5PFVX0GJ4CmTVTYpSJvqS0yOtSyKsCZjqCMlwFmQXE6kNJhd8nXf1HhRLFBmyeqHePFLD1HmuA2MpmIS7ch9yJrZJye6UEmZjGj5iRrAzUXNWqql946KUHU8HoY+j8bRVzy7NTECvAcFwvrm3aKR1LpUvLZUtlkgY5oId7xOmrTgNuCldVOzT/vwG6ELpg3LIc4j0Z6VpoqtY9TNbkOhB7FDKFnsoBLWx3rpDK/DfINKgZxUBaLqaj8MzfT01sfGre+0wOpM6RjjjiaB2glozUVxry2kDoQfmKCh6SSNYW3mkE1Oap4raPVSTva7+ZjPpIyVk7L5f8A00smdK57zRGxz7oNGNLnAA/pAKb6mMr5QWvqSullG2M3p6Hvsh5VmmwfZ3RUHxP91p2CuNeC55Kntf6XOiPc3t+hsgP0Bjtz/ql/r978h/7OPzE2q2GJt+Rt1owvXhSuoayjGm/E0S6ko/eiytH0pg/qNG8081XaezX1H3eU/oX48ut7wVPpqq/CQurov8SEZey71LGmsYkNDE1z6Xa1/wCZ7aaOyNJqdC6en6NT+/8AP+P5MK/UyS9i+viyu/j6cI+e2rKpa+617XSdp9KUOpgOnbuC9OVeEXa+pwUuijON5xahtG/5u36fFs3OimV5wTchErycZHuMbWNPZa4CmiuAXn9ZNT0k3Y7+mpQp37UUrnvordUC8MdN01FdhK8xnoIYLW3bySuMn2luvwTuBInZrCLgEHt1hFwPLUhP5NNz3L2sZcnhZx4J9lhPZkHzD1CnGQ1KJH4bEe3IODSk1IpSiQckx/1nDfGPRyhwlwWpx5BORBotDeLHDyJSxlwPKPIP4E7RNEeLh5hPXgWnJH4HLoMZ3OHqnkLHj9QX5InAr1eGsFp9UZIMJGlkvIsUjHGZoMTmggPz6KAtGe8SeAC8fruucGoJ6np9L0yaya0PQiyRNYPcaABqwG5Qpu+nk2cUlr4K0HUlzrtDdkLXDQHdXepTRhRXPJL2lt+5nTlCWsXpf9ijkvL0FokuxxkUwDzdx04DPoXJKpi1FrydKjdN3L2V3iGzySNNSxt6lBQ0IrXhVdFGEZzUWvJjVm4QclsPmeA8AMFKYG6dtTezDs4aa7EQjG19ymzIy/IGxF7Xx1AJuuGkCt0V0lXSqRcsZIzqReN0zymTcrmT44WltBQXR6jFelKhTssWedDqKl3kj1+RngVAAFbuYU16t68zqZY2aPSo6mVlfpW1jqRe9Q0JIoAQaFtDjWoIXX09BVKebZy1+ocJ4JE9KMvw2Bl6SssrgTHCSKnD4nUHut89C51WnPRKxcoKMrJ3fr4Xx/ZBM6E2fKETZpLcJJLrXXWAdVCXtDrnVXjQUIGglRGooTTlqv1Ne17DxevJn2zo7ZbHVznltRRphuAOcMaVIN3Cpzgr2KE5VJJ0oRit7+f2+p4lSLScarc/WL0/f8zIkyixpYXNZdFaNldfbjmNxrRV2G1ek9Vq/oclGEsm6V3/AHlv+PgZ1olkewtiLiKmoa0saK6KmlFhUctcZL6a/qdVPpoZJ1Y6rdyT/K37lSw5DJeDKDQH4S28HbCQVwuCflNnoqpFK0WemAoKAUAzDQNyeU0ZqEGSHEaSpbfBaiuQ22h47R5lTpwV8xgt0g7R5pYw90d5e8F+JSd7yRhT4DKfIQypJrS7dPgedTkthzdfgvRPJ0JvjV5IAildB8EAcGO2hAWCDDrPP+EBYIU7/iD6JB8yajvID5gZStU0NmM0MQlLXY/paBW9ShqK0B3rz+srOMlFP4no9FRUouTXwNuS0xSFrSR7zWlzKmt4tBaMDhgThtXiKlTlPOS15/4eq5zStHxwOktTHsc0vANCDiLwqKVpozrpcZQ9q3zMW4zTjcoZFgigjlk65zmPIkc+U1N4gN1A4gDDYlOpKo0pbFRgoJ2K1gs9micHxOJOtxkpTWMMVnKML+09UUpStoXcoW+J8T43PoHsc2t1x+IUrmxWkJxjJSTJlFyTVirkzLtWhsjHNLQG3qtIeAKXs9RWmZXUwveDv8iIOVrSVvmVcr5Vw/4gHurpzAfLXFb0YZeUzGrUS8NGVHabUTUxYagMSNlSF2ypwUdEzkjVbl5RbsftTaOLWOpWtX3TR1OyAQaLn6mg5WsrfmbUK6V7sdarC55vBtmElBSR7XOuE1qblKOIwpiKqI9BOGiloOXWQl5WvJjWr/TyKVzpJLfO+Rxq9zo2+9rp72GxW+mnFLHUUOop2t4Ok/06sguBkr715xfK43aDsgMbprpWkKElNt3ttb+SZ9QnCyavvdafQvR9ELoo21VG2WYeq61K3vfVnA6Sfuf+q/giPok5rrzTAXa75rzIVZx86lONW2Kat9Bx6P2jusO6RvqjuQ/qJVKpwvqCch2kfkk7nNPqpc48mihP3RL8mzjPBJ+2vkllwy1F7oQ+J7fiY8b2kJZMeKFdZtTuwsibydxHVTsFyLyMUCkzZJOjyC1OW4DpNYCdhXANobq8P5RYLo7rR91QBBft8CgQNRX4h5eqYgru0H73oAY2VwAGFGuvD3qUdrFNwWcqUJO7Wvg0jVnFWT0JZOQQQBhmxzU1KJdPSl5RUeoqRd0w8s2kWpgbLG2g0h2NfvQuWH+PcH7NR24sjql/kMlaUF8bnj7WyFkxBic6EvETr0hPVl5pVrKZq4A1qKrD/WquDW/n/h1e26Wae3j/AKblsyfG6EwisY0FoxaQag7d1V6U6EZRxWh5cOplGeT1K+RMnezh96UyPkdec6l0ClaBrammcooUO2tdQ6jqO41ZWRqCemY+K3sc2QXtZ+6IxDM72od1LEeYm0250bS5jBXAY1uja6mNFz9XNwpuSVzp6OEalXFuxUyNlGaSIOmYWvJdmFKt7JunMr6dylBZKxHVYxqNRdy97WRr5Fb4nNmJktu3zCeJLmIfbDrHNPETmxJtrtZ5p4oSmx0eUH94qcEUqj5LMWUHd7zUumi1VfJbZb5NfiQpdOJoqshoyrJrP76qe1Evvy/rIOU3nPU76O9EdqI+/IA2wHPHGd7G+iXaQ++wDLGc8TOFR5FLtD+0AkQH8sjc8/yjtvkpV1wIaTrP3xWhgGHkdrzQMLrHa0rIeoJkOzkEwBMh1jwQI4PdoIPFMRBrpHiECsQAdv3xTEFXaeR+qQEdZtPMjzCLBcqz2WNzgTU0cH0vG4XjM4szEhZPp6bnm1qbLqaihgnoMc/7oFucwLpfvN6oEB1m/mmBwl3oA7rN/ggDg7Ufvggk4vdr++ITECZHbfAoEC55/wA1TELru++CYgmx1/wgaGNi2DySGhjY/uqRSDpTvDl9UiiDMR2nIsVkAbVtB3hFguKdaf7fJFhi3Wk7PFAhLpkXGkbrn7PAfVZmp3WNCQEGX7z+iYHdfu5IsFyBaNg5BFhXJ9052+CYgHQtOscECFus36hyTuIW5lNI5UQIhp2+P8piCrxQAt0p1eiABdLvCYrgGT7IQK4B4IAHkgCQ7YmJhB9NBQSSJBqTE2Ma/V5osTcO9+k+CB3JA/SeX0QMg0Gg8QfogCLw1eaB3JLRrI5/VIoB1O8fvgkUhRH6vJBVxThtCAFuqgTBQNXPVPsjxnjk5FY5LlHRjLhld5pnDhvBHomQytI4d4eKqwroUSdBagNAan/BCYjmk6kCGxuO7n9UEjcdQPFAAOJ7n3yQAs0PYPBACXNGo8kxAgbUCILt33xTJAcdyYEVOhAXOvHZ98EASP7RzQIaw/pdwNfVArhOlpnLxvaD6JktnC1DvDi1FguiW2gaLviiwXD9o+8UWHcn2nUUrDuSJTv4oGmLdIdvgUDEuk28wgoW47kDFEIAi7sSGcCmNH178SGuu5eR22ez3UT+IAafBGDDuIE5QYc9ziPqn22LuRYt4idnhY7c1pQsluJ4PYruyfZzngaPlp5FVnU5J7dJ/hFuyLZjmib4hV3anJPYpcCn5Bg/pjmU1WnyS+np8EfgEOhnJxCffnyL7NT4FPyEzQHfuVd+RL6aAByANBfz/hP7QyX0q9StL0drpdyBVLqPQh9J6leTo27RIOLPoVS6hcEPpJbP8ivJ0Zl0OjP7gn9ogS+kqcoqP6NT6GsO5/1Vd+BD6Wp/WJdkK0DNC7g5p9VSrQ5J7FVfhFmwzt+KGX9tfJUpxe6IcJrzFi3sp8THje0j0VLXwZu68ogFuum9VYlyQba6JBzSsNP1OLna68iiw8jqnSwHh9EWFcC7sogLk9Wf0lA0A6N3dHNFxpCXB3dI3YoLVxfWnbxSGFWqBgn7zoA4IGGAUFI+gODe68Lh1O2y4ZAbqc7igLcMJpNdJRoGo26NVPlUlWQ2Nw7/AIFJr0KT9RjXHQ7zCTRSfqODjr8VNkO7Ghx7w5VSsVf1JB/t8QiwXDB3c0rDuTy8Eh3Bqfsp2C4t9NLfIppEt+ghwbq9E7Mm6IDRoJ5osCYYB1hIYTXnbwJSGSXg568WByNQ0/qES2SM52Qney75KlOXqQ6cHsvoV3ZHgdngj+V1FfemvxMh9PSf4UV5ei9nd2Ht2hwKpdVUW5nLoaL2aKb+hsfZmkG9oPkVouslujF/42G0mV5ehTuzO072keqpdYt0S/8AHS2l+RXd0QnGaSM8SPMK/tUPUj7BUW6ES9GrUOze3OBTXUU3uL7JWWxTlyVaB8UUn7SfJWqkH4aF26i8xZUkszhnYRvBCrR+CbteUL6s6hzRYMkTdOxBSaOunUCkUmfRmF/9UFcDtwegr8jbp1tKko7qgc9OFE7isG2EJXHicWDvEICxBYR2vBFxWBLztTsK7IbaANY5IxDMP2qna8D6JYDzOFrae03y80YMWaDBrpHChS8FaMVJAdHkVSkS4sUWOGkp6E2aEvmd3hxFVVkQ5PkAWg62cQU8ULN+g+OR2jqz81FLS9S05egwTOGeCu0OSxXvFZS938wuv/8AzkG5wKWPqh5+jIFqGnrBvCMH6B3F6k9aNfNqWLDJEiUbPJFhqSGB33VKxVw2n+7nVTYaDDv1cwixVyQzaPBILBhp0FLQrUmp005osAqSFrvijY7gE02vDE4xflCHZKgdngb5eSru1FuR2ab/AAleXo3ZnflEbiVS6ipyS+mpcEEg52tPAhVryRpwS1ze54/UI15HpwPDR3D4FTcq3oTd/T4IAEupo80WFcJrhqKBkkA6+SAFmAJ3ZOKO6sIuwsghTWkMFzWnUndishErW6yNxVpshqIi6NEjh4p68EWWzAcXaJAeSenAnfZgl7tIB+WvknZEtslpYc7GeX1Q7rcaxflDWWdmojc//ClykUox/rLDYR3pBxqov6I0UVyznDVKRvaj5B8yGkn8xpT+QJt7jAHjuncp0K1AMxGdjuBqnb1Fk+Bkdpr/ACEnEpTuNbL/AG+IU4lZBBx1eIKLBckHYkM6h0E8/qgCSHa68AUaD1ODnam8iErILsY2WnY5FK3qUn6H/9k="/>
          <p:cNvSpPr>
            <a:spLocks noChangeAspect="1" noChangeArrowheads="1"/>
          </p:cNvSpPr>
          <p:nvPr/>
        </p:nvSpPr>
        <p:spPr bwMode="auto">
          <a:xfrm>
            <a:off x="1739900"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2" descr="data:image/jpeg;base64,/9j/4AAQSkZJRgABAQAAAQABAAD/2wCEAAkGBxQSEBUUExIUFhQXFBQUFBUYGBgUFBQUFBQWFhQUFBQYHCggGBolHBQUITEhJSkrLi4uFx8zODMtNygtLisBCgoKDg0OGhAQGy0kHCQsLCwsLCwsLCwsLCwsLCwsLCwsLCwsLCwsLCwsLCwsLCwsLCwsLCwsLCwsLCwsLCwsLP/AABEIAKAA8AMBEQACEQEDEQH/xAAbAAACAwEBAQAAAAAAAAAAAAACAwEEBQAGB//EAEAQAAEDAQMIBwYFAwQDAQAAAAEAAgMRBBIhBTFBUWFxgZEGE0JSobHBFCIygtHwFUNikuFTcvEHFiOiM1SyY//EABoBAAMBAQEBAAAAAAAAAAAAAAABAgMEBQb/xAAzEQACAQMDAwEFCAMAAwAAAAAAAQIDERIhQVEEEzFhIlJxgZEUMkKhscHR8AUj4WKS8f/aAAwDAQACEQMRAD8A8dZLMdPouSU0dcY3NWMgU91c7ZukWGykmmhTZWHrcmdjtFE42EzOmjeDn8FsjJgtYdJRcLFctoquyLIfYGbKKZsuCNezkbORXLJM3i0WoH46ORWM0zWLQFts17QnTm0TOMTyGU7DQ1pgvVpT0POqw1KsLKFaSdyIouxzH7KycUa3Zo2aWudYSiaxkatnnbT6LllB3OhT0ETy1wF7kFrGBnKRh2mI1xJ5Lrj4OaRUexaJkMWWJ3FYOKyOdo8EnUSKULmnZIXDsV20XPNp7m8brY0YbQRhcC55RXJtFkutJrmRiO4p07iaAFPFLyJyexds5caVqspKJabHTSADElEYg2ZVqe3QSeC6YIxkUms2FaXM7FmOOuhTctI07DZcMSFhNtmkLItywMArXyWaUmXkjNtFsa34WkraNPkylUKkmUX7lrGCRk5sRJbTX3iT97lajwTkdJPXEHwRiGQoAnVRPRBqXWWlwA91uG1ZYpl5MY3KJOF0cFPbQ+4y3Z7VXAeSynBblqVzSZYy5uL8dxWHcSeiLxMvKWR2gEl4XVSrN6WMJ00eXfCa0C70zmLFlsjnGgz80mhpm5ZsjytFXODR+rDzUSpvcqNRbDuvZHnlvbGtw5lYunE07ki023AjRjzWShYbmVMotBGIp97ltD0JbPPzxY0FStbkFuwZKqak8FlUrWNIUzXZk4DSufu3NsLFW1vIwC2iiJOwiO2U1IdO4lUscyYuOcc0nGxSlcuwwnP6rGUjVIuxuDc9fNZPUvwDNOzSCtIQZnKZQtVsZTBpXRGBlKZmPt4rmWuBn3A4pg7Sokmi4tMfEcFI0GZCRgCjQNSsWE6PEKiGMDQOwmiW7Fea8Thgr0sRk2w22Z2kg+KhzRaix3s2H8KM0aYsssycbuevAqO4rjw0OjsFNQV5XJtYu2axsZQukDSc1dmxWqEqnhEOtGHlmqyzuIqHNA7zvcHiqXRqPmxD6lvwZdu6gYS2oO/TE0v8agLaNOnHcydST2Mp+ULOzCKzXj3pX1/6Nw8VecdkRi+RbsqWhwo1zYxqjDWeIx8VLrFqmhYv53EE6yalc7kmzdJomSbClfBJJg2jf6JsZLOwXXPAq54wAAAzuOqpCl3TuxefArpPanx/8bmRiQuLg5pJcyIfC12ip8KLtm6bgrLU5oZqTu9P7oY9XUGIXG7XOtMt2OW7orzWM43NoysX4n3gsnGzNE7mdlCzF2ZdEJWMpq5iyWYg/wAroU0c7jqXrLLdHwVWM1fc1i7Gg3KBHYHNYOmnua9x8ANtbnFPBJCybOlD9FeSqOJMrlK1xPAx8lvFxM5JmcGkmi1bRCNGzhrRQ+q55XZvGyLUMjTnI5rOSkvBMZ8l2KyQuzkffFYupNGqSY38LhOZ9Pl/lCrSB00ynPkmPROP2H6rohVZhKkIbkrHCVn7VfdjuR2x3s8jfzK7KgKe7S4Haa3AM8o1fuCtSovYi9Tkay3ygdkfM36IzpLxD9R+2/MjUsuSbXIKiA0ONXOu15hWqkvwpL5CcI7tv5mqzopJdrdj6w0xLnGlK1A5jkrtKWkp/Qm8V92Jn9KIHWWzPlnDKC61l3H3nGmIp9ER6KgnfJsT6is1ayR42PKtmkYQasfUEE/DTS3DTtXXDpqN7ZO3r5/g5p16yX3U36eCzCyzO+CZpNBUOIaa6aaxtWFfp5w1i1Jenn6G1GtCWkk0/U0TYSzstG03vouC73TO1WRWnu6Xxpr4MG1yioLI6Q0ZiSaADOScwC0UkjNq59IyHklthguEjrH0Mr6ilRX3KnstqeNUJ5y0Jfso8f0qibJaHOidewAcagioA+Gi2qQnBXkrL1MoThLSLu/Qx2xvGcOpuWDcX4N0mXWW8NFCAN5csu23rc1U7B/ig7IbzJ9Eu09x91bE9ZXXyCPA73ObY72OPIBJ1bBhcOOBwOhTKUWUtCZZSNAUqKZTkLs9ooczRtVyhoSpFt09c0oHAqEmthv4la23nNp1w5OWsJK/3TOSfJkCF3fHNdGS4MbNbjGWcnSOalzS2Gj2DbDYmZ5q/N9AlhF7iytsMbNYR2weLik6USu4yXWmxjO4eKnCHAdx8lOfKViGa8eJT7cfdIdW25nTZWgPwg8Xfwh0v/EO8uRBtsf9R24AeantvgfeQdlmZK9rGmUlxAAFCd9AFSpybskJ1Ynu+jvR6OF9+8TK1ra+8HXCa5sMKrWlUg7pbbinGXl/Q1sq5RbZ4nyyOc5rRUgYuz0VO2yFFX3POWbpPFM1r4onUfWhLqY3iMQNqTspWf6jxvG6N72aKRjXuYCHMacfeHvAE+6c62acZOPBkmpRUjxFryPEJnNFiiMeh126Twqu2lThKF27M5KlWpGdkro27FZLPFBVtla4g4sY1pdjtK4qi/2Y3suTqhJ9vK13waNhnrE0mMxkjFlT7p1LGpeMmlqubGkHlFN6PgY+eLO5zdxLSPFCcuB6cmdPliyREOvRVxoWtaXtOsFuI0ollYWUUefyr0hilvBrXV0OJAx3A5kdycVo7L00JtCXlFKG1OI0HgFxzSbuzpjLSyOfO4D4R+1JRTG5NGfLbhX3oWneCFtGnwzJ1Xucy3R/+uzmQh05e8NVFwWo8oM/9ccHlQ4PktT9CXW+PTE4bpCjtsfcE+0xHN1g+aqHCS4DNMNszNb1OEvQMkOa5uepUtMu4shjjmcdxTWSFdMP2SM6JB8wTU5A0hjMnwjvcS0pucmLGJJEI0nk0pWkHsnonZKgH5RPzFei6NNHGpSETWGMfDZQd7qLJ4rwjRZMo2nJ5OAssI3yGqm/oFrmdNkJ57EDfnPqUsxdsoTZBkGlvA19VXdJdIoS5PeOy47gVWaJwPY5Oy1G2k1JIpjI0yMDL4fGxgaGtcALoOJprTU9LNl21vY9NYekcUrC4FsZGdrqtrXVhjvUpwQ3dni8odOLQ8ljY2AOvACl8gDTQ5yKg6BgrtbUejVjIsfSCd0ga6O/ILxumMCjG3S1xZTAGp4groypKN5RRzONW/syZtwdLJ42XepcdV6tBsADcBsUTrRk72/MUYTirGYcsTOcTQ0JJIAdp2nNiqfVytZJEKgr3bZH4pI2MAzSNkMoAAGDgRhhTDEHmsXVlPU3jTUfADrVOC4ue43muYb2ajs9BmB2rLuXLwKFsLnuvPJcaAVwzNFAMFSnpYl0ne5FnsL3H4CQnkhqkzXs9jP9HwWb1LSsWjE5uZrQeazxbHnY4Sy95v7f5Vdv0J7oL5B23M4N/lGAu4ilLAw5q8gPVCuhOUSu+zgf4/lO7FkgWUBzVRJO3kFJMustQGZqx7d9zZSQD8oO0NA5KlSiVmV5LXJoFVSpwHmQy1v0tPIocI7ApEvtx0g+KFTG2KNorqVYolslrnaKIeJOp9T6pv8ATotXR4BVCTC06KclPZmvDH3IkCxs1KsKnoTlA42GM5wjCfCDKIH4ZF3RyCl03wh5Ig5PiGZrf2hZSpzXhItOBHs7RmDeQWUu8vEUWo0+SOrOgDkpzre6VhS5EDJLTKJD8QJIHZvOAaXa60C2jOpvEzlGHJc6jYFspP3TNxXIieJxzf8A1RO0nsLRFCXJMr+04fOmqLFmiueipJq5ziRmOcjcU3SaGpoB3R1rc4ed+KzksfJa1LFnycB8MZ5BJNMTTRfjyedXgrwW7Iu+Dn5P/Si0FugtJ7FSbJztEQ4u9E7cWJa9CrLkWV2eNvNGMiPkA7IjqYwN5pNNbAU57G9uAs7juqp14GomLasnTk4RSDgT6Kl8BOLBs+SZhnY/kfoonL0KUWWWZLe40o7lRRkPFk+xMNQ2ZhcMCBTd6KsZebFWXIl+THjSOanNDwKc0JacT4/yqTuLEEOOs8/5QM4yHUiyC4Bl1hViLI+zXBqXaZnXBqSA7qwgDjCEWQEdQEWQHezjWiwXBNn2+CdhXINn+6IsFwDZ0YhcE2bejEMiPZdiMRZAPiu4mgGsmiLWC5lydIIGOLTIAQaUNRjsrnWigZ9wt2PKBl/8bXEbQR5qu3Ddk9yT8I0IoJDnAClxgWpTLAipnIWUqcWaKckcZWhZ9mBXdkLdaNQCl0kvCK7jEvkJ1LGdCT8GkaqRXfADn8lzPopvc2XUpbCjZRt8Ul0VRfiH9pjwEyBo1/8AZax6aovxEOvF7DgGrVUprczc4vYwumcLnWYiNrjU++GuDHmMAl11zsMMK10LaDw1ZnJZaI+R5LsT5pmxRD3nHD9IGdx2ALoMj65ZOj8bWtbVzqACrsSaaSuOdG+p0xmloWv9vRHQOSwdGSLUoPY7/b8XdBWUnOO35miUWQ7JEI/KbyC55dS4+UaqhF+BZyZD3CNyn7XF+R/ZnsIblB47RX2boQ4PmVXnyOZlZ40lQ+mgWuomNblh2tZvpeGaLqXuhgyw7WspUJI1jWTC/GyNHkssJLY0yXITcvfpPJPFhkg25dHd8E+3InuRGDLQ7vmjty4DuR5IOXmDOPFLCXAZx5A/3CzQ0ncjHkMwvxVzvhaG/wB2PgCk7D1Mi25J60VktBGJcaNAz6iTglpsg+LKlidY7M51feIc0tcBecWkA43RnzpUlKY5tRN6zdKISaNDm7TdaMNZJW86TgrtowhXU3ZJio+mdncXAmQFpIPu3hhqLcCrj08pq8WmTLqoQdpJodaeksEd3rLzQ8VaaXtVQ4DFucKIUZTuo7eSp14wtlomaVltMcjA9hBacxzeazas7PybRaauvA66EhnXUaARc+6IA64gDurQAErAASTQDEpaAeC6ZTmR3VX7jB/5Sc5xwhbqAI946TrurTpOkl1D7ktILxff1ObqutVH/XT9qb828L4/Dj9Cv/ppku5LaKtdW7HSQi7nLqtYDnBpWuwK69B03ZmlGvGp91q+6unb6HvhZtp5LnxN7jOpOvwSxHcINI1IsFyTXUEnBPyh5PkEg93yWbowexSqS5PFVX0GJ4CmTVTYpSJvqS0yOtSyKsCZjqCMlwFmQXE6kNJhd8nXf1HhRLFBmyeqHePFLD1HmuA2MpmIS7ch9yJrZJye6UEmZjGj5iRrAzUXNWqql946KUHU8HoY+j8bRVzy7NTECvAcFwvrm3aKR1LpUvLZUtlkgY5oId7xOmrTgNuCldVOzT/vwG6ELpg3LIc4j0Z6VpoqtY9TNbkOhB7FDKFnsoBLWx3rpDK/DfINKgZxUBaLqaj8MzfT01sfGre+0wOpM6RjjjiaB2glozUVxry2kDoQfmKCh6SSNYW3mkE1Oap4raPVSTva7+ZjPpIyVk7L5f8A00smdK57zRGxz7oNGNLnAA/pAKb6mMr5QWvqSullG2M3p6Hvsh5VmmwfZ3RUHxP91p2CuNeC55Kntf6XOiPc3t+hsgP0Bjtz/ql/r978h/7OPzE2q2GJt+Rt1owvXhSuoayjGm/E0S6ko/eiytH0pg/qNG8081XaezX1H3eU/oX48ut7wVPpqq/CQurov8SEZey71LGmsYkNDE1z6Xa1/wCZ7aaOyNJqdC6en6NT+/8AP+P5MK/UyS9i+viyu/j6cI+e2rKpa+617XSdp9KUOpgOnbuC9OVeEXa+pwUuijON5xahtG/5u36fFs3OimV5wTchErycZHuMbWNPZa4CmiuAXn9ZNT0k3Y7+mpQp37UUrnvordUC8MdN01FdhK8xnoIYLW3bySuMn2luvwTuBInZrCLgEHt1hFwPLUhP5NNz3L2sZcnhZx4J9lhPZkHzD1CnGQ1KJH4bEe3IODSk1IpSiQckx/1nDfGPRyhwlwWpx5BORBotDeLHDyJSxlwPKPIP4E7RNEeLh5hPXgWnJH4HLoMZ3OHqnkLHj9QX5InAr1eGsFp9UZIMJGlkvIsUjHGZoMTmggPz6KAtGe8SeAC8fruucGoJ6np9L0yaya0PQiyRNYPcaABqwG5Qpu+nk2cUlr4K0HUlzrtDdkLXDQHdXepTRhRXPJL2lt+5nTlCWsXpf9ijkvL0FokuxxkUwDzdx04DPoXJKpi1FrydKjdN3L2V3iGzySNNSxt6lBQ0IrXhVdFGEZzUWvJjVm4QclsPmeA8AMFKYG6dtTezDs4aa7EQjG19ymzIy/IGxF7Xx1AJuuGkCt0V0lXSqRcsZIzqReN0zymTcrmT44WltBQXR6jFelKhTssWedDqKl3kj1+RngVAAFbuYU16t68zqZY2aPSo6mVlfpW1jqRe9Q0JIoAQaFtDjWoIXX09BVKebZy1+ocJ4JE9KMvw2Bl6SssrgTHCSKnD4nUHut89C51WnPRKxcoKMrJ3fr4Xx/ZBM6E2fKETZpLcJJLrXXWAdVCXtDrnVXjQUIGglRGooTTlqv1Ne17DxevJn2zo7ZbHVznltRRphuAOcMaVIN3Cpzgr2KE5VJJ0oRit7+f2+p4lSLScarc/WL0/f8zIkyixpYXNZdFaNldfbjmNxrRV2G1ek9Vq/oclGEsm6V3/AHlv+PgZ1olkewtiLiKmoa0saK6KmlFhUctcZL6a/qdVPpoZJ1Y6rdyT/K37lSw5DJeDKDQH4S28HbCQVwuCflNnoqpFK0WemAoKAUAzDQNyeU0ZqEGSHEaSpbfBaiuQ22h47R5lTpwV8xgt0g7R5pYw90d5e8F+JSd7yRhT4DKfIQypJrS7dPgedTkthzdfgvRPJ0JvjV5IAildB8EAcGO2hAWCDDrPP+EBYIU7/iD6JB8yajvID5gZStU0NmM0MQlLXY/paBW9ShqK0B3rz+srOMlFP4no9FRUouTXwNuS0xSFrSR7zWlzKmt4tBaMDhgThtXiKlTlPOS15/4eq5zStHxwOktTHsc0vANCDiLwqKVpozrpcZQ9q3zMW4zTjcoZFgigjlk65zmPIkc+U1N4gN1A4gDDYlOpKo0pbFRgoJ2K1gs9micHxOJOtxkpTWMMVnKML+09UUpStoXcoW+J8T43PoHsc2t1x+IUrmxWkJxjJSTJlFyTVirkzLtWhsjHNLQG3qtIeAKXs9RWmZXUwveDv8iIOVrSVvmVcr5Vw/4gHurpzAfLXFb0YZeUzGrUS8NGVHabUTUxYagMSNlSF2ypwUdEzkjVbl5RbsftTaOLWOpWtX3TR1OyAQaLn6mg5WsrfmbUK6V7sdarC55vBtmElBSR7XOuE1qblKOIwpiKqI9BOGiloOXWQl5WvJjWr/TyKVzpJLfO+Rxq9zo2+9rp72GxW+mnFLHUUOop2t4Ok/06sguBkr715xfK43aDsgMbprpWkKElNt3ttb+SZ9QnCyavvdafQvR9ELoo21VG2WYeq61K3vfVnA6Sfuf+q/giPok5rrzTAXa75rzIVZx86lONW2Kat9Bx6P2jusO6RvqjuQ/qJVKpwvqCch2kfkk7nNPqpc48mihP3RL8mzjPBJ+2vkllwy1F7oQ+J7fiY8b2kJZMeKFdZtTuwsibydxHVTsFyLyMUCkzZJOjyC1OW4DpNYCdhXANobq8P5RYLo7rR91QBBft8CgQNRX4h5eqYgru0H73oAY2VwAGFGuvD3qUdrFNwWcqUJO7Wvg0jVnFWT0JZOQQQBhmxzU1KJdPSl5RUeoqRd0w8s2kWpgbLG2g0h2NfvQuWH+PcH7NR24sjql/kMlaUF8bnj7WyFkxBic6EvETr0hPVl5pVrKZq4A1qKrD/WquDW/n/h1e26Wae3j/AKblsyfG6EwisY0FoxaQag7d1V6U6EZRxWh5cOplGeT1K+RMnezh96UyPkdec6l0ClaBrammcooUO2tdQ6jqO41ZWRqCemY+K3sc2QXtZ+6IxDM72od1LEeYm0250bS5jBXAY1uja6mNFz9XNwpuSVzp6OEalXFuxUyNlGaSIOmYWvJdmFKt7JunMr6dylBZKxHVYxqNRdy97WRr5Fb4nNmJktu3zCeJLmIfbDrHNPETmxJtrtZ5p4oSmx0eUH94qcEUqj5LMWUHd7zUumi1VfJbZb5NfiQpdOJoqshoyrJrP76qe1Evvy/rIOU3nPU76O9EdqI+/IA2wHPHGd7G+iXaQ++wDLGc8TOFR5FLtD+0AkQH8sjc8/yjtvkpV1wIaTrP3xWhgGHkdrzQMLrHa0rIeoJkOzkEwBMh1jwQI4PdoIPFMRBrpHiECsQAdv3xTEFXaeR+qQEdZtPMjzCLBcqz2WNzgTU0cH0vG4XjM4szEhZPp6bnm1qbLqaihgnoMc/7oFucwLpfvN6oEB1m/mmBwl3oA7rN/ggDg7Ufvggk4vdr++ITECZHbfAoEC55/wA1TELru++CYgmx1/wgaGNi2DySGhjY/uqRSDpTvDl9UiiDMR2nIsVkAbVtB3hFguKdaf7fJFhi3Wk7PFAhLpkXGkbrn7PAfVZmp3WNCQEGX7z+iYHdfu5IsFyBaNg5BFhXJ9052+CYgHQtOscECFus36hyTuIW5lNI5UQIhp2+P8piCrxQAt0p1eiABdLvCYrgGT7IQK4B4IAHkgCQ7YmJhB9NBQSSJBqTE2Ma/V5osTcO9+k+CB3JA/SeX0QMg0Gg8QfogCLw1eaB3JLRrI5/VIoB1O8fvgkUhRH6vJBVxThtCAFuqgTBQNXPVPsjxnjk5FY5LlHRjLhld5pnDhvBHomQytI4d4eKqwroUSdBagNAan/BCYjmk6kCGxuO7n9UEjcdQPFAAOJ7n3yQAs0PYPBACXNGo8kxAgbUCILt33xTJAcdyYEVOhAXOvHZ98EASP7RzQIaw/pdwNfVArhOlpnLxvaD6JktnC1DvDi1FguiW2gaLviiwXD9o+8UWHcn2nUUrDuSJTv4oGmLdIdvgUDEuk28wgoW47kDFEIAi7sSGcCmNH178SGuu5eR22ez3UT+IAafBGDDuIE5QYc9ziPqn22LuRYt4idnhY7c1pQsluJ4PYruyfZzngaPlp5FVnU5J7dJ/hFuyLZjmib4hV3anJPYpcCn5Bg/pjmU1WnyS+np8EfgEOhnJxCffnyL7NT4FPyEzQHfuVd+RL6aAByANBfz/hP7QyX0q9StL0drpdyBVLqPQh9J6leTo27RIOLPoVS6hcEPpJbP8ivJ0Zl0OjP7gn9ogS+kqcoqP6NT6GsO5/1Vd+BD6Wp/WJdkK0DNC7g5p9VSrQ5J7FVfhFmwzt+KGX9tfJUpxe6IcJrzFi3sp8THje0j0VLXwZu68ogFuum9VYlyQba6JBzSsNP1OLna68iiw8jqnSwHh9EWFcC7sogLk9Wf0lA0A6N3dHNFxpCXB3dI3YoLVxfWnbxSGFWqBgn7zoA4IGGAUFI+gODe68Lh1O2y4ZAbqc7igLcMJpNdJRoGo26NVPlUlWQ2Nw7/AIFJr0KT9RjXHQ7zCTRSfqODjr8VNkO7Ghx7w5VSsVf1JB/t8QiwXDB3c0rDuTy8Eh3Bqfsp2C4t9NLfIppEt+ghwbq9E7Mm6IDRoJ5osCYYB1hIYTXnbwJSGSXg568WByNQ0/qES2SM52Qney75KlOXqQ6cHsvoV3ZHgdngj+V1FfemvxMh9PSf4UV5ei9nd2Ht2hwKpdVUW5nLoaL2aKb+hsfZmkG9oPkVouslujF/42G0mV5ehTuzO072keqpdYt0S/8AHS2l+RXd0QnGaSM8SPMK/tUPUj7BUW6ES9GrUOze3OBTXUU3uL7JWWxTlyVaB8UUn7SfJWqkH4aF26i8xZUkszhnYRvBCrR+CbteUL6s6hzRYMkTdOxBSaOunUCkUmfRmF/9UFcDtwegr8jbp1tKko7qgc9OFE7isG2EJXHicWDvEICxBYR2vBFxWBLztTsK7IbaANY5IxDMP2qna8D6JYDzOFrae03y80YMWaDBrpHChS8FaMVJAdHkVSkS4sUWOGkp6E2aEvmd3hxFVVkQ5PkAWg62cQU8ULN+g+OR2jqz81FLS9S05egwTOGeCu0OSxXvFZS938wuv/8AzkG5wKWPqh5+jIFqGnrBvCMH6B3F6k9aNfNqWLDJEiUbPJFhqSGB33VKxVw2n+7nVTYaDDv1cwixVyQzaPBILBhp0FLQrUmp005osAqSFrvijY7gE02vDE4xflCHZKgdngb5eSru1FuR2ab/AAleXo3ZnflEbiVS6ipyS+mpcEEg52tPAhVryRpwS1ze54/UI15HpwPDR3D4FTcq3oTd/T4IAEupo80WFcJrhqKBkkA6+SAFmAJ3ZOKO6sIuwsghTWkMFzWnUndishErW6yNxVpshqIi6NEjh4p68EWWzAcXaJAeSenAnfZgl7tIB+WvknZEtslpYc7GeX1Q7rcaxflDWWdmojc//ClykUox/rLDYR3pBxqov6I0UVyznDVKRvaj5B8yGkn8xpT+QJt7jAHjuncp0K1AMxGdjuBqnb1Fk+Bkdpr/ACEnEpTuNbL/AG+IU4lZBBx1eIKLBckHYkM6h0E8/qgCSHa68AUaD1ODnam8iErILsY2WnY5FK3qUn6H/9k="/>
          <p:cNvSpPr>
            <a:spLocks noChangeAspect="1" noChangeArrowheads="1"/>
          </p:cNvSpPr>
          <p:nvPr/>
        </p:nvSpPr>
        <p:spPr bwMode="auto">
          <a:xfrm>
            <a:off x="1892300" y="1603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8" name="Picture 14" descr="https://www.johnfry.com/Media/HSM-41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179" y="160339"/>
            <a:ext cx="10046496" cy="669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630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538" y="274637"/>
            <a:ext cx="9468092" cy="1143000"/>
          </a:xfrm>
        </p:spPr>
        <p:txBody>
          <a:bodyPr anchor="ctr">
            <a:normAutofit fontScale="90000"/>
          </a:bodyPr>
          <a:lstStyle/>
          <a:p>
            <a:pPr algn="ctr"/>
            <a:r>
              <a:rPr lang="en-US" dirty="0"/>
              <a:t>CAPT Shaun McAndrew, USN </a:t>
            </a:r>
            <a:br>
              <a:rPr lang="en-US" dirty="0"/>
            </a:br>
            <a:r>
              <a:rPr lang="en-US" dirty="0"/>
              <a:t>  Navy Pilot</a:t>
            </a:r>
          </a:p>
        </p:txBody>
      </p:sp>
      <p:sp>
        <p:nvSpPr>
          <p:cNvPr id="3" name="Text Placeholder 2"/>
          <p:cNvSpPr>
            <a:spLocks noGrp="1"/>
          </p:cNvSpPr>
          <p:nvPr>
            <p:ph type="body" idx="1"/>
          </p:nvPr>
        </p:nvSpPr>
        <p:spPr/>
        <p:txBody>
          <a:bodyPr/>
          <a:lstStyle/>
          <a:p>
            <a:r>
              <a:rPr lang="en-US" sz="2000" dirty="0"/>
              <a:t>Hometown: Wilkes-Barre, PA</a:t>
            </a:r>
          </a:p>
          <a:p>
            <a:r>
              <a:rPr lang="en-US" sz="2000" smtClean="0"/>
              <a:t>Flying </a:t>
            </a:r>
            <a:r>
              <a:rPr lang="en-US" sz="2000" dirty="0"/>
              <a:t>Tours – </a:t>
            </a:r>
          </a:p>
          <a:p>
            <a:pPr lvl="1"/>
            <a:r>
              <a:rPr lang="en-US" sz="1400" dirty="0"/>
              <a:t>Flt School (VT-3/HT-8)</a:t>
            </a:r>
          </a:p>
          <a:p>
            <a:pPr lvl="1"/>
            <a:r>
              <a:rPr lang="en-US" sz="1400" dirty="0"/>
              <a:t>HSL-43		HSL-37</a:t>
            </a:r>
          </a:p>
          <a:p>
            <a:pPr lvl="1"/>
            <a:r>
              <a:rPr lang="en-US" sz="1400" dirty="0"/>
              <a:t>NSA Bahrain (C-12)	HSM-41</a:t>
            </a:r>
          </a:p>
          <a:p>
            <a:r>
              <a:rPr lang="en-US" sz="2000" dirty="0"/>
              <a:t>Staff Tours</a:t>
            </a:r>
          </a:p>
          <a:p>
            <a:pPr lvl="1"/>
            <a:r>
              <a:rPr lang="en-US" sz="1400" dirty="0"/>
              <a:t>NAVCENT/FIFTH Fleet</a:t>
            </a:r>
          </a:p>
          <a:p>
            <a:pPr lvl="1"/>
            <a:r>
              <a:rPr lang="en-US" sz="1400" dirty="0"/>
              <a:t>MNF-I</a:t>
            </a:r>
          </a:p>
          <a:p>
            <a:pPr lvl="1"/>
            <a:r>
              <a:rPr lang="en-US" sz="1400" dirty="0"/>
              <a:t>OPNAV (Pentagon)</a:t>
            </a:r>
          </a:p>
          <a:p>
            <a:pPr lvl="1"/>
            <a:r>
              <a:rPr lang="en-US" sz="1400" dirty="0"/>
              <a:t>NWC</a:t>
            </a:r>
          </a:p>
          <a:p>
            <a:r>
              <a:rPr lang="en-US" sz="1800" dirty="0"/>
              <a:t>Married with one daughter, 6</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5745" y="3302467"/>
            <a:ext cx="308163" cy="304800"/>
          </a:xfrm>
          <a:prstGeom prst="rect">
            <a:avLst/>
          </a:prstGeom>
        </p:spPr>
      </p:pic>
      <p:pic>
        <p:nvPicPr>
          <p:cNvPr id="13" name="Picture 2" descr="https://encrypted-tbn3.gstatic.com/images?q=tbn:ANd9GcSQNnThZbzmWkbofpnjqAmpZaN7o8HzxkRswcqMKXltE07ieOk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123026"/>
            <a:ext cx="2210232" cy="14842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encrypted-tbn1.gstatic.com/images?q=tbn:ANd9GcT3tfAlnlBASxqmV26Xtcn5C9-xDCJWukX9G6MiiSeXhVSSleTo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860232"/>
            <a:ext cx="2438400" cy="16523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s://encrypted-tbn0.gstatic.com/images?q=tbn:ANd9GcQVIIsIz9E0iPpzO5WkczidjreImCqpwH5ZHZYp2708KWfDz6h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2865147"/>
            <a:ext cx="1828800" cy="12125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encrypted-tbn2.gstatic.com/images?q=tbn:ANd9GcSLq8O4URemjW__vf_qNybhAIEG4V2UgHFQyV9A4aXzq7enuRwyl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3912068"/>
            <a:ext cx="3429000" cy="228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492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did I do for a living?</a:t>
            </a:r>
            <a:endParaRPr lang="en-US" dirty="0"/>
          </a:p>
        </p:txBody>
      </p:sp>
      <p:sp>
        <p:nvSpPr>
          <p:cNvPr id="6" name="Content Placeholder 5"/>
          <p:cNvSpPr>
            <a:spLocks noGrp="1"/>
          </p:cNvSpPr>
          <p:nvPr>
            <p:ph idx="1"/>
          </p:nvPr>
        </p:nvSpPr>
        <p:spPr/>
        <p:txBody>
          <a:bodyPr/>
          <a:lstStyle/>
          <a:p>
            <a:r>
              <a:rPr lang="en-US" dirty="0" smtClean="0">
                <a:hlinkClick r:id="rId3"/>
              </a:rPr>
              <a:t>Daytime Approach</a:t>
            </a:r>
            <a:endParaRPr lang="en-US" dirty="0" smtClean="0"/>
          </a:p>
          <a:p>
            <a:endParaRPr lang="en-US" dirty="0" smtClean="0"/>
          </a:p>
          <a:p>
            <a:r>
              <a:rPr lang="en-US" dirty="0" smtClean="0">
                <a:hlinkClick r:id="rId4"/>
              </a:rPr>
              <a:t>NVG Approach</a:t>
            </a:r>
            <a:endParaRPr lang="en-US" dirty="0" smtClean="0"/>
          </a:p>
          <a:p>
            <a:endParaRPr lang="en-US" dirty="0"/>
          </a:p>
          <a:p>
            <a:r>
              <a:rPr lang="en-US" dirty="0" smtClean="0">
                <a:hlinkClick r:id="rId5"/>
              </a:rPr>
              <a:t>Night Approach</a:t>
            </a:r>
            <a:endParaRPr lang="en-US" dirty="0" smtClean="0"/>
          </a:p>
          <a:p>
            <a:endParaRPr lang="en-US" dirty="0"/>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3184732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C6D9B3-7D2F-4570-ADD5-704B6D014363}"/>
              </a:ext>
            </a:extLst>
          </p:cNvPr>
          <p:cNvSpPr>
            <a:spLocks noGrp="1"/>
          </p:cNvSpPr>
          <p:nvPr>
            <p:ph type="title"/>
          </p:nvPr>
        </p:nvSpPr>
        <p:spPr/>
        <p:txBody>
          <a:bodyPr/>
          <a:lstStyle/>
          <a:p>
            <a:r>
              <a:rPr lang="en-US" dirty="0"/>
              <a:t>Navy Missions</a:t>
            </a:r>
          </a:p>
        </p:txBody>
      </p:sp>
      <p:sp>
        <p:nvSpPr>
          <p:cNvPr id="3" name="Content Placeholder 2">
            <a:extLst>
              <a:ext uri="{FF2B5EF4-FFF2-40B4-BE49-F238E27FC236}">
                <a16:creationId xmlns:a16="http://schemas.microsoft.com/office/drawing/2014/main" xmlns="" id="{AF1656CB-15B9-4533-BB14-06747392E849}"/>
              </a:ext>
            </a:extLst>
          </p:cNvPr>
          <p:cNvSpPr>
            <a:spLocks noGrp="1"/>
          </p:cNvSpPr>
          <p:nvPr>
            <p:ph idx="1"/>
          </p:nvPr>
        </p:nvSpPr>
        <p:spPr/>
        <p:txBody>
          <a:bodyPr/>
          <a:lstStyle/>
          <a:p>
            <a:r>
              <a:rPr lang="en-US" dirty="0"/>
              <a:t>All Domain Access</a:t>
            </a:r>
          </a:p>
          <a:p>
            <a:r>
              <a:rPr lang="en-US" dirty="0"/>
              <a:t>Deterrence</a:t>
            </a:r>
          </a:p>
          <a:p>
            <a:r>
              <a:rPr lang="en-US" dirty="0"/>
              <a:t>Sea Control</a:t>
            </a:r>
          </a:p>
          <a:p>
            <a:r>
              <a:rPr lang="en-US" dirty="0"/>
              <a:t>Power Projection</a:t>
            </a:r>
          </a:p>
          <a:p>
            <a:r>
              <a:rPr lang="en-US" dirty="0"/>
              <a:t>Maritime Security</a:t>
            </a:r>
          </a:p>
        </p:txBody>
      </p:sp>
      <p:pic>
        <p:nvPicPr>
          <p:cNvPr id="1028" name="Picture 4" descr="http://www.navy.mil/management/photodb/webphoto/web_170905-N-WI626-084.JPG"/>
          <p:cNvPicPr>
            <a:picLocks noChangeAspect="1" noChangeArrowheads="1"/>
          </p:cNvPicPr>
          <p:nvPr/>
        </p:nvPicPr>
        <p:blipFill rotWithShape="1">
          <a:blip r:embed="rId3">
            <a:extLst>
              <a:ext uri="{28A0092B-C50C-407E-A947-70E740481C1C}">
                <a14:useLocalDpi xmlns:a14="http://schemas.microsoft.com/office/drawing/2010/main" val="0"/>
              </a:ext>
            </a:extLst>
          </a:blip>
          <a:srcRect l="9623" b="22047"/>
          <a:stretch/>
        </p:blipFill>
        <p:spPr bwMode="auto">
          <a:xfrm>
            <a:off x="7153153" y="2996299"/>
            <a:ext cx="5165043" cy="2955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navy.mil/management/photodb/webphoto/web_170919-N-UD618-4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74" y="4722471"/>
            <a:ext cx="2528287" cy="20184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navy.mil/management/photodb/webphoto/web_161013-N-SU278-1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0359" y="4375232"/>
            <a:ext cx="4158044" cy="27650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navy.mil/management/photodb/webphoto/web_150326-N-UG232-060.JPG"/>
          <p:cNvPicPr>
            <a:picLocks noChangeAspect="1" noChangeArrowheads="1"/>
          </p:cNvPicPr>
          <p:nvPr/>
        </p:nvPicPr>
        <p:blipFill rotWithShape="1">
          <a:blip r:embed="rId6">
            <a:extLst>
              <a:ext uri="{28A0092B-C50C-407E-A947-70E740481C1C}">
                <a14:useLocalDpi xmlns:a14="http://schemas.microsoft.com/office/drawing/2010/main" val="0"/>
              </a:ext>
            </a:extLst>
          </a:blip>
          <a:srcRect l="20111" r="10218"/>
          <a:stretch/>
        </p:blipFill>
        <p:spPr bwMode="auto">
          <a:xfrm>
            <a:off x="4965539" y="574757"/>
            <a:ext cx="3981692" cy="38004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navy.mil/management/photodb/webphoto/web_171002-N-AC117-088.JPG"/>
          <p:cNvPicPr>
            <a:picLocks noChangeAspect="1" noChangeArrowheads="1"/>
          </p:cNvPicPr>
          <p:nvPr/>
        </p:nvPicPr>
        <p:blipFill rotWithShape="1">
          <a:blip r:embed="rId7">
            <a:extLst>
              <a:ext uri="{28A0092B-C50C-407E-A947-70E740481C1C}">
                <a14:useLocalDpi xmlns:a14="http://schemas.microsoft.com/office/drawing/2010/main" val="0"/>
              </a:ext>
            </a:extLst>
          </a:blip>
          <a:srcRect t="23634" r="12757"/>
          <a:stretch/>
        </p:blipFill>
        <p:spPr bwMode="auto">
          <a:xfrm>
            <a:off x="7813305" y="133553"/>
            <a:ext cx="4905755" cy="2862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602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12896" y="4953002"/>
            <a:ext cx="4921672" cy="601447"/>
          </a:xfrm>
          <a:prstGeom prst="rect">
            <a:avLst/>
          </a:prstGeom>
          <a:solidFill>
            <a:srgbClr val="FFFFFF"/>
          </a:solidFill>
          <a:ln w="15240">
            <a:solidFill>
              <a:srgbClr val="17375E"/>
            </a:solidFill>
          </a:ln>
        </p:spPr>
        <p:txBody>
          <a:bodyPr vert="horz" wrap="square" lIns="0" tIns="46990" rIns="0" bIns="0" rtlCol="0">
            <a:spAutoFit/>
          </a:bodyPr>
          <a:lstStyle/>
          <a:p>
            <a:pPr marL="266065" marR="145415" indent="-113030">
              <a:spcBef>
                <a:spcPts val="370"/>
              </a:spcBef>
            </a:pPr>
            <a:r>
              <a:rPr b="1" dirty="0">
                <a:solidFill>
                  <a:srgbClr val="17375E"/>
                </a:solidFill>
                <a:cs typeface="Calibri"/>
              </a:rPr>
              <a:t>6 </a:t>
            </a:r>
            <a:r>
              <a:rPr b="1" spc="-10" dirty="0">
                <a:solidFill>
                  <a:srgbClr val="17375E"/>
                </a:solidFill>
                <a:cs typeface="Calibri"/>
              </a:rPr>
              <a:t>crossroads through </a:t>
            </a:r>
            <a:r>
              <a:rPr b="1" spc="-5" dirty="0">
                <a:solidFill>
                  <a:srgbClr val="17375E"/>
                </a:solidFill>
                <a:cs typeface="Calibri"/>
              </a:rPr>
              <a:t>which </a:t>
            </a:r>
            <a:r>
              <a:rPr b="1" spc="-10" dirty="0">
                <a:solidFill>
                  <a:srgbClr val="17375E"/>
                </a:solidFill>
                <a:cs typeface="Calibri"/>
              </a:rPr>
              <a:t>most </a:t>
            </a:r>
            <a:r>
              <a:rPr b="1" dirty="0">
                <a:solidFill>
                  <a:srgbClr val="17375E"/>
                </a:solidFill>
                <a:cs typeface="Calibri"/>
              </a:rPr>
              <a:t>of  our </a:t>
            </a:r>
            <a:r>
              <a:rPr b="1" spc="-5" dirty="0">
                <a:solidFill>
                  <a:srgbClr val="17375E"/>
                </a:solidFill>
                <a:cs typeface="Calibri"/>
              </a:rPr>
              <a:t>maritime world </a:t>
            </a:r>
            <a:r>
              <a:rPr b="1" spc="-10" dirty="0">
                <a:solidFill>
                  <a:srgbClr val="17375E"/>
                </a:solidFill>
                <a:cs typeface="Calibri"/>
              </a:rPr>
              <a:t>trade</a:t>
            </a:r>
            <a:r>
              <a:rPr b="1" spc="-120" dirty="0">
                <a:solidFill>
                  <a:srgbClr val="17375E"/>
                </a:solidFill>
                <a:cs typeface="Calibri"/>
              </a:rPr>
              <a:t> </a:t>
            </a:r>
            <a:r>
              <a:rPr b="1" spc="-5" dirty="0">
                <a:solidFill>
                  <a:srgbClr val="17375E"/>
                </a:solidFill>
                <a:cs typeface="Calibri"/>
              </a:rPr>
              <a:t>crosses</a:t>
            </a:r>
            <a:endParaRPr>
              <a:solidFill>
                <a:prstClr val="black"/>
              </a:solidFill>
              <a:cs typeface="Calibri"/>
            </a:endParaRPr>
          </a:p>
        </p:txBody>
      </p:sp>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865"/>
              </a:lnSpc>
            </a:pPr>
            <a:r>
              <a:rPr dirty="0">
                <a:solidFill>
                  <a:srgbClr val="FFFFFF"/>
                </a:solidFill>
              </a:rPr>
              <a:t>8 </a:t>
            </a:r>
            <a:r>
              <a:rPr spc="-5" dirty="0">
                <a:solidFill>
                  <a:srgbClr val="FFFFFF"/>
                </a:solidFill>
              </a:rPr>
              <a:t>Jan</a:t>
            </a:r>
            <a:r>
              <a:rPr spc="-114" dirty="0">
                <a:solidFill>
                  <a:srgbClr val="FFFFFF"/>
                </a:solidFill>
              </a:rPr>
              <a:t> </a:t>
            </a:r>
            <a:r>
              <a:rPr dirty="0">
                <a:solidFill>
                  <a:srgbClr val="FFFFFF"/>
                </a:solidFill>
              </a:rPr>
              <a:t>15</a:t>
            </a:r>
          </a:p>
        </p:txBody>
      </p:sp>
    </p:spTree>
    <p:extLst>
      <p:ext uri="{BB962C8B-B14F-4D97-AF65-F5344CB8AC3E}">
        <p14:creationId xmlns:p14="http://schemas.microsoft.com/office/powerpoint/2010/main" val="1372676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66178" y="2400303"/>
            <a:ext cx="146473" cy="109855"/>
          </a:xfrm>
          <a:custGeom>
            <a:avLst/>
            <a:gdLst/>
            <a:ahLst/>
            <a:cxnLst/>
            <a:rect l="l" t="t" r="r" b="b"/>
            <a:pathLst>
              <a:path w="109854" h="109855">
                <a:moveTo>
                  <a:pt x="54863" y="0"/>
                </a:moveTo>
                <a:lnTo>
                  <a:pt x="33486" y="4304"/>
                </a:lnTo>
                <a:lnTo>
                  <a:pt x="16049" y="16049"/>
                </a:lnTo>
                <a:lnTo>
                  <a:pt x="4304" y="33486"/>
                </a:lnTo>
                <a:lnTo>
                  <a:pt x="0" y="54863"/>
                </a:lnTo>
                <a:lnTo>
                  <a:pt x="4304" y="76241"/>
                </a:lnTo>
                <a:lnTo>
                  <a:pt x="16049" y="93678"/>
                </a:lnTo>
                <a:lnTo>
                  <a:pt x="33486" y="105423"/>
                </a:lnTo>
                <a:lnTo>
                  <a:pt x="54863" y="109727"/>
                </a:lnTo>
                <a:lnTo>
                  <a:pt x="76241" y="105423"/>
                </a:lnTo>
                <a:lnTo>
                  <a:pt x="93678" y="93678"/>
                </a:lnTo>
                <a:lnTo>
                  <a:pt x="105423" y="76241"/>
                </a:lnTo>
                <a:lnTo>
                  <a:pt x="109727" y="54863"/>
                </a:lnTo>
                <a:lnTo>
                  <a:pt x="105423" y="33486"/>
                </a:lnTo>
                <a:lnTo>
                  <a:pt x="93678" y="16049"/>
                </a:lnTo>
                <a:lnTo>
                  <a:pt x="76241" y="4304"/>
                </a:lnTo>
                <a:lnTo>
                  <a:pt x="54863" y="0"/>
                </a:lnTo>
                <a:close/>
              </a:path>
            </a:pathLst>
          </a:custGeom>
          <a:solidFill>
            <a:srgbClr val="1F487C"/>
          </a:solidFill>
        </p:spPr>
        <p:txBody>
          <a:bodyPr wrap="square" lIns="0" tIns="0" rIns="0" bIns="0" rtlCol="0"/>
          <a:lstStyle/>
          <a:p>
            <a:endParaRPr smtClean="0">
              <a:solidFill>
                <a:prstClr val="black"/>
              </a:solidFill>
            </a:endParaRPr>
          </a:p>
        </p:txBody>
      </p:sp>
      <p:sp>
        <p:nvSpPr>
          <p:cNvPr id="3" name="object 3"/>
          <p:cNvSpPr/>
          <p:nvPr/>
        </p:nvSpPr>
        <p:spPr>
          <a:xfrm>
            <a:off x="8266178" y="2400303"/>
            <a:ext cx="146473" cy="109855"/>
          </a:xfrm>
          <a:custGeom>
            <a:avLst/>
            <a:gdLst/>
            <a:ahLst/>
            <a:cxnLst/>
            <a:rect l="l" t="t" r="r" b="b"/>
            <a:pathLst>
              <a:path w="109854" h="109855">
                <a:moveTo>
                  <a:pt x="0" y="54863"/>
                </a:moveTo>
                <a:lnTo>
                  <a:pt x="4304" y="33486"/>
                </a:lnTo>
                <a:lnTo>
                  <a:pt x="16049" y="16049"/>
                </a:lnTo>
                <a:lnTo>
                  <a:pt x="33486" y="4304"/>
                </a:lnTo>
                <a:lnTo>
                  <a:pt x="54863" y="0"/>
                </a:lnTo>
                <a:lnTo>
                  <a:pt x="76241" y="4304"/>
                </a:lnTo>
                <a:lnTo>
                  <a:pt x="93678" y="16049"/>
                </a:lnTo>
                <a:lnTo>
                  <a:pt x="105423" y="33486"/>
                </a:lnTo>
                <a:lnTo>
                  <a:pt x="109727" y="54863"/>
                </a:lnTo>
                <a:lnTo>
                  <a:pt x="105423" y="76241"/>
                </a:lnTo>
                <a:lnTo>
                  <a:pt x="93678" y="93678"/>
                </a:lnTo>
                <a:lnTo>
                  <a:pt x="76241" y="105423"/>
                </a:lnTo>
                <a:lnTo>
                  <a:pt x="54863" y="109727"/>
                </a:lnTo>
                <a:lnTo>
                  <a:pt x="33486" y="105423"/>
                </a:lnTo>
                <a:lnTo>
                  <a:pt x="16049" y="93678"/>
                </a:lnTo>
                <a:lnTo>
                  <a:pt x="4304" y="76241"/>
                </a:lnTo>
                <a:lnTo>
                  <a:pt x="0" y="54863"/>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4" name="object 4"/>
          <p:cNvSpPr/>
          <p:nvPr/>
        </p:nvSpPr>
        <p:spPr>
          <a:xfrm>
            <a:off x="1363472" y="2333244"/>
            <a:ext cx="130387" cy="97790"/>
          </a:xfrm>
          <a:custGeom>
            <a:avLst/>
            <a:gdLst/>
            <a:ahLst/>
            <a:cxnLst/>
            <a:rect l="l" t="t" r="r" b="b"/>
            <a:pathLst>
              <a:path w="97790" h="97789">
                <a:moveTo>
                  <a:pt x="0" y="97536"/>
                </a:moveTo>
                <a:lnTo>
                  <a:pt x="97535" y="97536"/>
                </a:lnTo>
                <a:lnTo>
                  <a:pt x="97535" y="0"/>
                </a:lnTo>
                <a:lnTo>
                  <a:pt x="0" y="0"/>
                </a:lnTo>
                <a:lnTo>
                  <a:pt x="0" y="97536"/>
                </a:lnTo>
                <a:close/>
              </a:path>
            </a:pathLst>
          </a:custGeom>
          <a:solidFill>
            <a:srgbClr val="1F487C"/>
          </a:solidFill>
        </p:spPr>
        <p:txBody>
          <a:bodyPr wrap="square" lIns="0" tIns="0" rIns="0" bIns="0" rtlCol="0"/>
          <a:lstStyle/>
          <a:p>
            <a:endParaRPr smtClean="0">
              <a:solidFill>
                <a:prstClr val="black"/>
              </a:solidFill>
            </a:endParaRPr>
          </a:p>
        </p:txBody>
      </p:sp>
      <p:sp>
        <p:nvSpPr>
          <p:cNvPr id="5" name="object 5"/>
          <p:cNvSpPr/>
          <p:nvPr/>
        </p:nvSpPr>
        <p:spPr>
          <a:xfrm>
            <a:off x="1363472" y="2333244"/>
            <a:ext cx="130387" cy="97790"/>
          </a:xfrm>
          <a:custGeom>
            <a:avLst/>
            <a:gdLst/>
            <a:ahLst/>
            <a:cxnLst/>
            <a:rect l="l" t="t" r="r" b="b"/>
            <a:pathLst>
              <a:path w="97790" h="97789">
                <a:moveTo>
                  <a:pt x="0" y="97536"/>
                </a:moveTo>
                <a:lnTo>
                  <a:pt x="97535" y="97536"/>
                </a:lnTo>
                <a:lnTo>
                  <a:pt x="97535" y="0"/>
                </a:lnTo>
                <a:lnTo>
                  <a:pt x="0" y="0"/>
                </a:lnTo>
                <a:lnTo>
                  <a:pt x="0" y="97536"/>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6" name="object 6"/>
          <p:cNvSpPr/>
          <p:nvPr/>
        </p:nvSpPr>
        <p:spPr>
          <a:xfrm>
            <a:off x="589280" y="2391155"/>
            <a:ext cx="130387" cy="97790"/>
          </a:xfrm>
          <a:custGeom>
            <a:avLst/>
            <a:gdLst/>
            <a:ahLst/>
            <a:cxnLst/>
            <a:rect l="l" t="t" r="r" b="b"/>
            <a:pathLst>
              <a:path w="97790" h="97789">
                <a:moveTo>
                  <a:pt x="0" y="97536"/>
                </a:moveTo>
                <a:lnTo>
                  <a:pt x="97536" y="97536"/>
                </a:lnTo>
                <a:lnTo>
                  <a:pt x="97536" y="0"/>
                </a:lnTo>
                <a:lnTo>
                  <a:pt x="0" y="0"/>
                </a:lnTo>
                <a:lnTo>
                  <a:pt x="0" y="97536"/>
                </a:lnTo>
                <a:close/>
              </a:path>
            </a:pathLst>
          </a:custGeom>
          <a:solidFill>
            <a:srgbClr val="1F487C"/>
          </a:solidFill>
        </p:spPr>
        <p:txBody>
          <a:bodyPr wrap="square" lIns="0" tIns="0" rIns="0" bIns="0" rtlCol="0"/>
          <a:lstStyle/>
          <a:p>
            <a:endParaRPr smtClean="0">
              <a:solidFill>
                <a:prstClr val="black"/>
              </a:solidFill>
            </a:endParaRPr>
          </a:p>
        </p:txBody>
      </p:sp>
      <p:sp>
        <p:nvSpPr>
          <p:cNvPr id="7" name="object 7"/>
          <p:cNvSpPr/>
          <p:nvPr/>
        </p:nvSpPr>
        <p:spPr>
          <a:xfrm>
            <a:off x="589280" y="2391155"/>
            <a:ext cx="130387" cy="97790"/>
          </a:xfrm>
          <a:custGeom>
            <a:avLst/>
            <a:gdLst/>
            <a:ahLst/>
            <a:cxnLst/>
            <a:rect l="l" t="t" r="r" b="b"/>
            <a:pathLst>
              <a:path w="97790" h="97789">
                <a:moveTo>
                  <a:pt x="0" y="97536"/>
                </a:moveTo>
                <a:lnTo>
                  <a:pt x="97536" y="97536"/>
                </a:lnTo>
                <a:lnTo>
                  <a:pt x="97536" y="0"/>
                </a:lnTo>
                <a:lnTo>
                  <a:pt x="0" y="0"/>
                </a:lnTo>
                <a:lnTo>
                  <a:pt x="0" y="97536"/>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8" name="object 8"/>
          <p:cNvSpPr/>
          <p:nvPr/>
        </p:nvSpPr>
        <p:spPr>
          <a:xfrm>
            <a:off x="2657856" y="2705100"/>
            <a:ext cx="128693" cy="97790"/>
          </a:xfrm>
          <a:custGeom>
            <a:avLst/>
            <a:gdLst/>
            <a:ahLst/>
            <a:cxnLst/>
            <a:rect l="l" t="t" r="r" b="b"/>
            <a:pathLst>
              <a:path w="96519" h="97789">
                <a:moveTo>
                  <a:pt x="0" y="97536"/>
                </a:moveTo>
                <a:lnTo>
                  <a:pt x="96012" y="97536"/>
                </a:lnTo>
                <a:lnTo>
                  <a:pt x="96012" y="0"/>
                </a:lnTo>
                <a:lnTo>
                  <a:pt x="0" y="0"/>
                </a:lnTo>
                <a:lnTo>
                  <a:pt x="0" y="97536"/>
                </a:lnTo>
                <a:close/>
              </a:path>
            </a:pathLst>
          </a:custGeom>
          <a:solidFill>
            <a:srgbClr val="1F487C"/>
          </a:solidFill>
        </p:spPr>
        <p:txBody>
          <a:bodyPr wrap="square" lIns="0" tIns="0" rIns="0" bIns="0" rtlCol="0"/>
          <a:lstStyle/>
          <a:p>
            <a:endParaRPr smtClean="0">
              <a:solidFill>
                <a:prstClr val="black"/>
              </a:solidFill>
            </a:endParaRPr>
          </a:p>
        </p:txBody>
      </p:sp>
      <p:sp>
        <p:nvSpPr>
          <p:cNvPr id="9" name="object 9"/>
          <p:cNvSpPr/>
          <p:nvPr/>
        </p:nvSpPr>
        <p:spPr>
          <a:xfrm>
            <a:off x="2657856" y="2705100"/>
            <a:ext cx="128693" cy="97790"/>
          </a:xfrm>
          <a:custGeom>
            <a:avLst/>
            <a:gdLst/>
            <a:ahLst/>
            <a:cxnLst/>
            <a:rect l="l" t="t" r="r" b="b"/>
            <a:pathLst>
              <a:path w="96519" h="97789">
                <a:moveTo>
                  <a:pt x="0" y="97536"/>
                </a:moveTo>
                <a:lnTo>
                  <a:pt x="96012" y="97536"/>
                </a:lnTo>
                <a:lnTo>
                  <a:pt x="96012" y="0"/>
                </a:lnTo>
                <a:lnTo>
                  <a:pt x="0" y="0"/>
                </a:lnTo>
                <a:lnTo>
                  <a:pt x="0" y="97536"/>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10" name="object 10"/>
          <p:cNvSpPr/>
          <p:nvPr/>
        </p:nvSpPr>
        <p:spPr>
          <a:xfrm>
            <a:off x="2338832" y="3084576"/>
            <a:ext cx="130387" cy="97790"/>
          </a:xfrm>
          <a:custGeom>
            <a:avLst/>
            <a:gdLst/>
            <a:ahLst/>
            <a:cxnLst/>
            <a:rect l="l" t="t" r="r" b="b"/>
            <a:pathLst>
              <a:path w="97789" h="97789">
                <a:moveTo>
                  <a:pt x="0" y="97536"/>
                </a:moveTo>
                <a:lnTo>
                  <a:pt x="97536" y="97536"/>
                </a:lnTo>
                <a:lnTo>
                  <a:pt x="97536" y="0"/>
                </a:lnTo>
                <a:lnTo>
                  <a:pt x="0" y="0"/>
                </a:lnTo>
                <a:lnTo>
                  <a:pt x="0" y="97536"/>
                </a:lnTo>
                <a:close/>
              </a:path>
            </a:pathLst>
          </a:custGeom>
          <a:solidFill>
            <a:srgbClr val="1F487C"/>
          </a:solidFill>
        </p:spPr>
        <p:txBody>
          <a:bodyPr wrap="square" lIns="0" tIns="0" rIns="0" bIns="0" rtlCol="0"/>
          <a:lstStyle/>
          <a:p>
            <a:endParaRPr smtClean="0">
              <a:solidFill>
                <a:prstClr val="black"/>
              </a:solidFill>
            </a:endParaRPr>
          </a:p>
        </p:txBody>
      </p:sp>
      <p:sp>
        <p:nvSpPr>
          <p:cNvPr id="11" name="object 11"/>
          <p:cNvSpPr/>
          <p:nvPr/>
        </p:nvSpPr>
        <p:spPr>
          <a:xfrm>
            <a:off x="2338832" y="3084576"/>
            <a:ext cx="130387" cy="97790"/>
          </a:xfrm>
          <a:custGeom>
            <a:avLst/>
            <a:gdLst/>
            <a:ahLst/>
            <a:cxnLst/>
            <a:rect l="l" t="t" r="r" b="b"/>
            <a:pathLst>
              <a:path w="97789" h="97789">
                <a:moveTo>
                  <a:pt x="0" y="97536"/>
                </a:moveTo>
                <a:lnTo>
                  <a:pt x="97536" y="97536"/>
                </a:lnTo>
                <a:lnTo>
                  <a:pt x="97536" y="0"/>
                </a:lnTo>
                <a:lnTo>
                  <a:pt x="0" y="0"/>
                </a:lnTo>
                <a:lnTo>
                  <a:pt x="0" y="97536"/>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12" name="object 12"/>
          <p:cNvSpPr/>
          <p:nvPr/>
        </p:nvSpPr>
        <p:spPr>
          <a:xfrm>
            <a:off x="3572256" y="3656076"/>
            <a:ext cx="128693" cy="97790"/>
          </a:xfrm>
          <a:custGeom>
            <a:avLst/>
            <a:gdLst/>
            <a:ahLst/>
            <a:cxnLst/>
            <a:rect l="l" t="t" r="r" b="b"/>
            <a:pathLst>
              <a:path w="96519" h="97789">
                <a:moveTo>
                  <a:pt x="0" y="97536"/>
                </a:moveTo>
                <a:lnTo>
                  <a:pt x="96012" y="97536"/>
                </a:lnTo>
                <a:lnTo>
                  <a:pt x="96012" y="0"/>
                </a:lnTo>
                <a:lnTo>
                  <a:pt x="0" y="0"/>
                </a:lnTo>
                <a:lnTo>
                  <a:pt x="0" y="97536"/>
                </a:lnTo>
                <a:close/>
              </a:path>
            </a:pathLst>
          </a:custGeom>
          <a:solidFill>
            <a:srgbClr val="1F487C"/>
          </a:solidFill>
        </p:spPr>
        <p:txBody>
          <a:bodyPr wrap="square" lIns="0" tIns="0" rIns="0" bIns="0" rtlCol="0"/>
          <a:lstStyle/>
          <a:p>
            <a:endParaRPr smtClean="0">
              <a:solidFill>
                <a:prstClr val="black"/>
              </a:solidFill>
            </a:endParaRPr>
          </a:p>
        </p:txBody>
      </p:sp>
      <p:sp>
        <p:nvSpPr>
          <p:cNvPr id="13" name="object 13"/>
          <p:cNvSpPr/>
          <p:nvPr/>
        </p:nvSpPr>
        <p:spPr>
          <a:xfrm>
            <a:off x="3572256" y="3656076"/>
            <a:ext cx="128693" cy="97790"/>
          </a:xfrm>
          <a:custGeom>
            <a:avLst/>
            <a:gdLst/>
            <a:ahLst/>
            <a:cxnLst/>
            <a:rect l="l" t="t" r="r" b="b"/>
            <a:pathLst>
              <a:path w="96519" h="97789">
                <a:moveTo>
                  <a:pt x="0" y="97536"/>
                </a:moveTo>
                <a:lnTo>
                  <a:pt x="96012" y="97536"/>
                </a:lnTo>
                <a:lnTo>
                  <a:pt x="96012" y="0"/>
                </a:lnTo>
                <a:lnTo>
                  <a:pt x="0" y="0"/>
                </a:lnTo>
                <a:lnTo>
                  <a:pt x="0" y="97536"/>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14" name="object 14"/>
          <p:cNvSpPr/>
          <p:nvPr/>
        </p:nvSpPr>
        <p:spPr>
          <a:xfrm>
            <a:off x="4602480" y="3352800"/>
            <a:ext cx="130387" cy="97790"/>
          </a:xfrm>
          <a:custGeom>
            <a:avLst/>
            <a:gdLst/>
            <a:ahLst/>
            <a:cxnLst/>
            <a:rect l="l" t="t" r="r" b="b"/>
            <a:pathLst>
              <a:path w="97789" h="97789">
                <a:moveTo>
                  <a:pt x="0" y="97536"/>
                </a:moveTo>
                <a:lnTo>
                  <a:pt x="97536" y="97536"/>
                </a:lnTo>
                <a:lnTo>
                  <a:pt x="97536" y="0"/>
                </a:lnTo>
                <a:lnTo>
                  <a:pt x="0" y="0"/>
                </a:lnTo>
                <a:lnTo>
                  <a:pt x="0" y="97536"/>
                </a:lnTo>
                <a:close/>
              </a:path>
            </a:pathLst>
          </a:custGeom>
          <a:solidFill>
            <a:srgbClr val="1F487C"/>
          </a:solidFill>
        </p:spPr>
        <p:txBody>
          <a:bodyPr wrap="square" lIns="0" tIns="0" rIns="0" bIns="0" rtlCol="0"/>
          <a:lstStyle/>
          <a:p>
            <a:endParaRPr smtClean="0">
              <a:solidFill>
                <a:prstClr val="black"/>
              </a:solidFill>
            </a:endParaRPr>
          </a:p>
        </p:txBody>
      </p:sp>
      <p:sp>
        <p:nvSpPr>
          <p:cNvPr id="15" name="object 15"/>
          <p:cNvSpPr/>
          <p:nvPr/>
        </p:nvSpPr>
        <p:spPr>
          <a:xfrm>
            <a:off x="4602480" y="3352800"/>
            <a:ext cx="130387" cy="97790"/>
          </a:xfrm>
          <a:custGeom>
            <a:avLst/>
            <a:gdLst/>
            <a:ahLst/>
            <a:cxnLst/>
            <a:rect l="l" t="t" r="r" b="b"/>
            <a:pathLst>
              <a:path w="97789" h="97789">
                <a:moveTo>
                  <a:pt x="0" y="97536"/>
                </a:moveTo>
                <a:lnTo>
                  <a:pt x="97536" y="97536"/>
                </a:lnTo>
                <a:lnTo>
                  <a:pt x="97536" y="0"/>
                </a:lnTo>
                <a:lnTo>
                  <a:pt x="0" y="0"/>
                </a:lnTo>
                <a:lnTo>
                  <a:pt x="0" y="97536"/>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16" name="object 16"/>
          <p:cNvSpPr/>
          <p:nvPr/>
        </p:nvSpPr>
        <p:spPr>
          <a:xfrm>
            <a:off x="5492496" y="2447544"/>
            <a:ext cx="128693" cy="97790"/>
          </a:xfrm>
          <a:custGeom>
            <a:avLst/>
            <a:gdLst/>
            <a:ahLst/>
            <a:cxnLst/>
            <a:rect l="l" t="t" r="r" b="b"/>
            <a:pathLst>
              <a:path w="96520" h="97789">
                <a:moveTo>
                  <a:pt x="0" y="97536"/>
                </a:moveTo>
                <a:lnTo>
                  <a:pt x="96012" y="97536"/>
                </a:lnTo>
                <a:lnTo>
                  <a:pt x="96012" y="0"/>
                </a:lnTo>
                <a:lnTo>
                  <a:pt x="0" y="0"/>
                </a:lnTo>
                <a:lnTo>
                  <a:pt x="0" y="97536"/>
                </a:lnTo>
                <a:close/>
              </a:path>
            </a:pathLst>
          </a:custGeom>
          <a:solidFill>
            <a:srgbClr val="1F487C"/>
          </a:solidFill>
        </p:spPr>
        <p:txBody>
          <a:bodyPr wrap="square" lIns="0" tIns="0" rIns="0" bIns="0" rtlCol="0"/>
          <a:lstStyle/>
          <a:p>
            <a:endParaRPr smtClean="0">
              <a:solidFill>
                <a:prstClr val="black"/>
              </a:solidFill>
            </a:endParaRPr>
          </a:p>
        </p:txBody>
      </p:sp>
      <p:sp>
        <p:nvSpPr>
          <p:cNvPr id="17" name="object 17"/>
          <p:cNvSpPr/>
          <p:nvPr/>
        </p:nvSpPr>
        <p:spPr>
          <a:xfrm>
            <a:off x="5492496" y="2447544"/>
            <a:ext cx="128693" cy="97790"/>
          </a:xfrm>
          <a:custGeom>
            <a:avLst/>
            <a:gdLst/>
            <a:ahLst/>
            <a:cxnLst/>
            <a:rect l="l" t="t" r="r" b="b"/>
            <a:pathLst>
              <a:path w="96520" h="97789">
                <a:moveTo>
                  <a:pt x="0" y="97536"/>
                </a:moveTo>
                <a:lnTo>
                  <a:pt x="96012" y="97536"/>
                </a:lnTo>
                <a:lnTo>
                  <a:pt x="96012" y="0"/>
                </a:lnTo>
                <a:lnTo>
                  <a:pt x="0" y="0"/>
                </a:lnTo>
                <a:lnTo>
                  <a:pt x="0" y="97536"/>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18" name="object 18"/>
          <p:cNvSpPr/>
          <p:nvPr/>
        </p:nvSpPr>
        <p:spPr>
          <a:xfrm>
            <a:off x="5427472" y="2628900"/>
            <a:ext cx="130387" cy="97790"/>
          </a:xfrm>
          <a:custGeom>
            <a:avLst/>
            <a:gdLst/>
            <a:ahLst/>
            <a:cxnLst/>
            <a:rect l="l" t="t" r="r" b="b"/>
            <a:pathLst>
              <a:path w="97789" h="97789">
                <a:moveTo>
                  <a:pt x="0" y="97536"/>
                </a:moveTo>
                <a:lnTo>
                  <a:pt x="97536" y="97536"/>
                </a:lnTo>
                <a:lnTo>
                  <a:pt x="97536" y="0"/>
                </a:lnTo>
                <a:lnTo>
                  <a:pt x="0" y="0"/>
                </a:lnTo>
                <a:lnTo>
                  <a:pt x="0" y="97536"/>
                </a:lnTo>
                <a:close/>
              </a:path>
            </a:pathLst>
          </a:custGeom>
          <a:solidFill>
            <a:srgbClr val="1F487C"/>
          </a:solidFill>
        </p:spPr>
        <p:txBody>
          <a:bodyPr wrap="square" lIns="0" tIns="0" rIns="0" bIns="0" rtlCol="0"/>
          <a:lstStyle/>
          <a:p>
            <a:endParaRPr smtClean="0">
              <a:solidFill>
                <a:prstClr val="black"/>
              </a:solidFill>
            </a:endParaRPr>
          </a:p>
        </p:txBody>
      </p:sp>
      <p:sp>
        <p:nvSpPr>
          <p:cNvPr id="19" name="object 19"/>
          <p:cNvSpPr/>
          <p:nvPr/>
        </p:nvSpPr>
        <p:spPr>
          <a:xfrm>
            <a:off x="5427472" y="2628900"/>
            <a:ext cx="130387" cy="97790"/>
          </a:xfrm>
          <a:custGeom>
            <a:avLst/>
            <a:gdLst/>
            <a:ahLst/>
            <a:cxnLst/>
            <a:rect l="l" t="t" r="r" b="b"/>
            <a:pathLst>
              <a:path w="97789" h="97789">
                <a:moveTo>
                  <a:pt x="0" y="97536"/>
                </a:moveTo>
                <a:lnTo>
                  <a:pt x="97536" y="97536"/>
                </a:lnTo>
                <a:lnTo>
                  <a:pt x="97536" y="0"/>
                </a:lnTo>
                <a:lnTo>
                  <a:pt x="0" y="0"/>
                </a:lnTo>
                <a:lnTo>
                  <a:pt x="0" y="97536"/>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20" name="object 20"/>
          <p:cNvSpPr/>
          <p:nvPr/>
        </p:nvSpPr>
        <p:spPr>
          <a:xfrm>
            <a:off x="5504688" y="3666744"/>
            <a:ext cx="128693" cy="97790"/>
          </a:xfrm>
          <a:custGeom>
            <a:avLst/>
            <a:gdLst/>
            <a:ahLst/>
            <a:cxnLst/>
            <a:rect l="l" t="t" r="r" b="b"/>
            <a:pathLst>
              <a:path w="96520" h="97789">
                <a:moveTo>
                  <a:pt x="0" y="97535"/>
                </a:moveTo>
                <a:lnTo>
                  <a:pt x="96012" y="97535"/>
                </a:lnTo>
                <a:lnTo>
                  <a:pt x="96012" y="0"/>
                </a:lnTo>
                <a:lnTo>
                  <a:pt x="0" y="0"/>
                </a:lnTo>
                <a:lnTo>
                  <a:pt x="0" y="97535"/>
                </a:lnTo>
                <a:close/>
              </a:path>
            </a:pathLst>
          </a:custGeom>
          <a:solidFill>
            <a:srgbClr val="1F487C"/>
          </a:solidFill>
        </p:spPr>
        <p:txBody>
          <a:bodyPr wrap="square" lIns="0" tIns="0" rIns="0" bIns="0" rtlCol="0"/>
          <a:lstStyle/>
          <a:p>
            <a:endParaRPr smtClean="0">
              <a:solidFill>
                <a:prstClr val="black"/>
              </a:solidFill>
            </a:endParaRPr>
          </a:p>
        </p:txBody>
      </p:sp>
      <p:sp>
        <p:nvSpPr>
          <p:cNvPr id="21" name="object 21"/>
          <p:cNvSpPr/>
          <p:nvPr/>
        </p:nvSpPr>
        <p:spPr>
          <a:xfrm>
            <a:off x="5504688" y="3666744"/>
            <a:ext cx="128693" cy="97790"/>
          </a:xfrm>
          <a:custGeom>
            <a:avLst/>
            <a:gdLst/>
            <a:ahLst/>
            <a:cxnLst/>
            <a:rect l="l" t="t" r="r" b="b"/>
            <a:pathLst>
              <a:path w="96520" h="97789">
                <a:moveTo>
                  <a:pt x="0" y="97535"/>
                </a:moveTo>
                <a:lnTo>
                  <a:pt x="96012" y="97535"/>
                </a:lnTo>
                <a:lnTo>
                  <a:pt x="96012" y="0"/>
                </a:lnTo>
                <a:lnTo>
                  <a:pt x="0" y="0"/>
                </a:lnTo>
                <a:lnTo>
                  <a:pt x="0" y="97535"/>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22" name="object 22"/>
          <p:cNvSpPr/>
          <p:nvPr/>
        </p:nvSpPr>
        <p:spPr>
          <a:xfrm>
            <a:off x="8247889" y="1924814"/>
            <a:ext cx="146473" cy="109855"/>
          </a:xfrm>
          <a:custGeom>
            <a:avLst/>
            <a:gdLst/>
            <a:ahLst/>
            <a:cxnLst/>
            <a:rect l="l" t="t" r="r" b="b"/>
            <a:pathLst>
              <a:path w="109854" h="109855">
                <a:moveTo>
                  <a:pt x="54863" y="0"/>
                </a:moveTo>
                <a:lnTo>
                  <a:pt x="33486" y="4304"/>
                </a:lnTo>
                <a:lnTo>
                  <a:pt x="16049" y="16049"/>
                </a:lnTo>
                <a:lnTo>
                  <a:pt x="4304" y="33486"/>
                </a:lnTo>
                <a:lnTo>
                  <a:pt x="0" y="54863"/>
                </a:lnTo>
                <a:lnTo>
                  <a:pt x="4304" y="76241"/>
                </a:lnTo>
                <a:lnTo>
                  <a:pt x="16049" y="93678"/>
                </a:lnTo>
                <a:lnTo>
                  <a:pt x="33486" y="105423"/>
                </a:lnTo>
                <a:lnTo>
                  <a:pt x="54863" y="109727"/>
                </a:lnTo>
                <a:lnTo>
                  <a:pt x="76241" y="105423"/>
                </a:lnTo>
                <a:lnTo>
                  <a:pt x="93678" y="93678"/>
                </a:lnTo>
                <a:lnTo>
                  <a:pt x="105423" y="76241"/>
                </a:lnTo>
                <a:lnTo>
                  <a:pt x="109728" y="54863"/>
                </a:lnTo>
                <a:lnTo>
                  <a:pt x="105423" y="33486"/>
                </a:lnTo>
                <a:lnTo>
                  <a:pt x="93678" y="16049"/>
                </a:lnTo>
                <a:lnTo>
                  <a:pt x="76241" y="4304"/>
                </a:lnTo>
                <a:lnTo>
                  <a:pt x="54863" y="0"/>
                </a:lnTo>
                <a:close/>
              </a:path>
            </a:pathLst>
          </a:custGeom>
          <a:solidFill>
            <a:srgbClr val="1F487C"/>
          </a:solidFill>
        </p:spPr>
        <p:txBody>
          <a:bodyPr wrap="square" lIns="0" tIns="0" rIns="0" bIns="0" rtlCol="0"/>
          <a:lstStyle/>
          <a:p>
            <a:endParaRPr smtClean="0">
              <a:solidFill>
                <a:prstClr val="black"/>
              </a:solidFill>
            </a:endParaRPr>
          </a:p>
        </p:txBody>
      </p:sp>
      <p:sp>
        <p:nvSpPr>
          <p:cNvPr id="23" name="object 23"/>
          <p:cNvSpPr/>
          <p:nvPr/>
        </p:nvSpPr>
        <p:spPr>
          <a:xfrm>
            <a:off x="8247889" y="1924814"/>
            <a:ext cx="146473" cy="109855"/>
          </a:xfrm>
          <a:custGeom>
            <a:avLst/>
            <a:gdLst/>
            <a:ahLst/>
            <a:cxnLst/>
            <a:rect l="l" t="t" r="r" b="b"/>
            <a:pathLst>
              <a:path w="109854" h="109855">
                <a:moveTo>
                  <a:pt x="0" y="54863"/>
                </a:moveTo>
                <a:lnTo>
                  <a:pt x="4304" y="33486"/>
                </a:lnTo>
                <a:lnTo>
                  <a:pt x="16049" y="16049"/>
                </a:lnTo>
                <a:lnTo>
                  <a:pt x="33486" y="4304"/>
                </a:lnTo>
                <a:lnTo>
                  <a:pt x="54863" y="0"/>
                </a:lnTo>
                <a:lnTo>
                  <a:pt x="76241" y="4304"/>
                </a:lnTo>
                <a:lnTo>
                  <a:pt x="93678" y="16049"/>
                </a:lnTo>
                <a:lnTo>
                  <a:pt x="105423" y="33486"/>
                </a:lnTo>
                <a:lnTo>
                  <a:pt x="109728" y="54863"/>
                </a:lnTo>
                <a:lnTo>
                  <a:pt x="105423" y="76241"/>
                </a:lnTo>
                <a:lnTo>
                  <a:pt x="93678" y="93678"/>
                </a:lnTo>
                <a:lnTo>
                  <a:pt x="76241" y="105423"/>
                </a:lnTo>
                <a:lnTo>
                  <a:pt x="54863" y="109727"/>
                </a:lnTo>
                <a:lnTo>
                  <a:pt x="33486" y="105423"/>
                </a:lnTo>
                <a:lnTo>
                  <a:pt x="16049" y="93678"/>
                </a:lnTo>
                <a:lnTo>
                  <a:pt x="4304" y="76241"/>
                </a:lnTo>
                <a:lnTo>
                  <a:pt x="0" y="54863"/>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24" name="object 24"/>
          <p:cNvSpPr/>
          <p:nvPr/>
        </p:nvSpPr>
        <p:spPr>
          <a:xfrm>
            <a:off x="9497570" y="2561847"/>
            <a:ext cx="146473" cy="109855"/>
          </a:xfrm>
          <a:custGeom>
            <a:avLst/>
            <a:gdLst/>
            <a:ahLst/>
            <a:cxnLst/>
            <a:rect l="l" t="t" r="r" b="b"/>
            <a:pathLst>
              <a:path w="109854" h="109855">
                <a:moveTo>
                  <a:pt x="54864" y="0"/>
                </a:moveTo>
                <a:lnTo>
                  <a:pt x="33486" y="4304"/>
                </a:lnTo>
                <a:lnTo>
                  <a:pt x="16049" y="16049"/>
                </a:lnTo>
                <a:lnTo>
                  <a:pt x="4304" y="33486"/>
                </a:lnTo>
                <a:lnTo>
                  <a:pt x="0" y="54863"/>
                </a:lnTo>
                <a:lnTo>
                  <a:pt x="4304" y="76241"/>
                </a:lnTo>
                <a:lnTo>
                  <a:pt x="16049" y="93678"/>
                </a:lnTo>
                <a:lnTo>
                  <a:pt x="33486" y="105423"/>
                </a:lnTo>
                <a:lnTo>
                  <a:pt x="54864" y="109727"/>
                </a:lnTo>
                <a:lnTo>
                  <a:pt x="76241" y="105423"/>
                </a:lnTo>
                <a:lnTo>
                  <a:pt x="93678" y="93678"/>
                </a:lnTo>
                <a:lnTo>
                  <a:pt x="105423" y="76241"/>
                </a:lnTo>
                <a:lnTo>
                  <a:pt x="109727" y="54863"/>
                </a:lnTo>
                <a:lnTo>
                  <a:pt x="105423" y="33486"/>
                </a:lnTo>
                <a:lnTo>
                  <a:pt x="93678" y="16049"/>
                </a:lnTo>
                <a:lnTo>
                  <a:pt x="76241" y="4304"/>
                </a:lnTo>
                <a:lnTo>
                  <a:pt x="54864" y="0"/>
                </a:lnTo>
                <a:close/>
              </a:path>
            </a:pathLst>
          </a:custGeom>
          <a:solidFill>
            <a:srgbClr val="1F487C"/>
          </a:solidFill>
        </p:spPr>
        <p:txBody>
          <a:bodyPr wrap="square" lIns="0" tIns="0" rIns="0" bIns="0" rtlCol="0"/>
          <a:lstStyle/>
          <a:p>
            <a:endParaRPr smtClean="0">
              <a:solidFill>
                <a:prstClr val="black"/>
              </a:solidFill>
            </a:endParaRPr>
          </a:p>
        </p:txBody>
      </p:sp>
      <p:sp>
        <p:nvSpPr>
          <p:cNvPr id="25" name="object 25"/>
          <p:cNvSpPr/>
          <p:nvPr/>
        </p:nvSpPr>
        <p:spPr>
          <a:xfrm>
            <a:off x="9497570" y="2561847"/>
            <a:ext cx="146473" cy="109855"/>
          </a:xfrm>
          <a:custGeom>
            <a:avLst/>
            <a:gdLst/>
            <a:ahLst/>
            <a:cxnLst/>
            <a:rect l="l" t="t" r="r" b="b"/>
            <a:pathLst>
              <a:path w="109854" h="109855">
                <a:moveTo>
                  <a:pt x="0" y="54863"/>
                </a:moveTo>
                <a:lnTo>
                  <a:pt x="4304" y="33486"/>
                </a:lnTo>
                <a:lnTo>
                  <a:pt x="16049" y="16049"/>
                </a:lnTo>
                <a:lnTo>
                  <a:pt x="33486" y="4304"/>
                </a:lnTo>
                <a:lnTo>
                  <a:pt x="54864" y="0"/>
                </a:lnTo>
                <a:lnTo>
                  <a:pt x="76241" y="4304"/>
                </a:lnTo>
                <a:lnTo>
                  <a:pt x="93678" y="16049"/>
                </a:lnTo>
                <a:lnTo>
                  <a:pt x="105423" y="33486"/>
                </a:lnTo>
                <a:lnTo>
                  <a:pt x="109727" y="54863"/>
                </a:lnTo>
                <a:lnTo>
                  <a:pt x="105423" y="76241"/>
                </a:lnTo>
                <a:lnTo>
                  <a:pt x="93678" y="93678"/>
                </a:lnTo>
                <a:lnTo>
                  <a:pt x="76241" y="105423"/>
                </a:lnTo>
                <a:lnTo>
                  <a:pt x="54864" y="109727"/>
                </a:lnTo>
                <a:lnTo>
                  <a:pt x="33486" y="105423"/>
                </a:lnTo>
                <a:lnTo>
                  <a:pt x="16049" y="93678"/>
                </a:lnTo>
                <a:lnTo>
                  <a:pt x="4304" y="76241"/>
                </a:lnTo>
                <a:lnTo>
                  <a:pt x="0" y="54863"/>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26" name="object 26"/>
          <p:cNvSpPr/>
          <p:nvPr/>
        </p:nvSpPr>
        <p:spPr>
          <a:xfrm>
            <a:off x="9694674" y="2371347"/>
            <a:ext cx="146473" cy="109855"/>
          </a:xfrm>
          <a:custGeom>
            <a:avLst/>
            <a:gdLst/>
            <a:ahLst/>
            <a:cxnLst/>
            <a:rect l="l" t="t" r="r" b="b"/>
            <a:pathLst>
              <a:path w="109854" h="109855">
                <a:moveTo>
                  <a:pt x="54864" y="0"/>
                </a:moveTo>
                <a:lnTo>
                  <a:pt x="33486" y="4304"/>
                </a:lnTo>
                <a:lnTo>
                  <a:pt x="16049" y="16049"/>
                </a:lnTo>
                <a:lnTo>
                  <a:pt x="4304" y="33486"/>
                </a:lnTo>
                <a:lnTo>
                  <a:pt x="0" y="54863"/>
                </a:lnTo>
                <a:lnTo>
                  <a:pt x="4304" y="76241"/>
                </a:lnTo>
                <a:lnTo>
                  <a:pt x="16049" y="93678"/>
                </a:lnTo>
                <a:lnTo>
                  <a:pt x="33486" y="105423"/>
                </a:lnTo>
                <a:lnTo>
                  <a:pt x="54864" y="109727"/>
                </a:lnTo>
                <a:lnTo>
                  <a:pt x="76241" y="105423"/>
                </a:lnTo>
                <a:lnTo>
                  <a:pt x="93678" y="93678"/>
                </a:lnTo>
                <a:lnTo>
                  <a:pt x="105423" y="76241"/>
                </a:lnTo>
                <a:lnTo>
                  <a:pt x="109727" y="54863"/>
                </a:lnTo>
                <a:lnTo>
                  <a:pt x="105423" y="33486"/>
                </a:lnTo>
                <a:lnTo>
                  <a:pt x="93678" y="16049"/>
                </a:lnTo>
                <a:lnTo>
                  <a:pt x="76241" y="4304"/>
                </a:lnTo>
                <a:lnTo>
                  <a:pt x="54864" y="0"/>
                </a:lnTo>
                <a:close/>
              </a:path>
            </a:pathLst>
          </a:custGeom>
          <a:solidFill>
            <a:srgbClr val="1F487C"/>
          </a:solidFill>
        </p:spPr>
        <p:txBody>
          <a:bodyPr wrap="square" lIns="0" tIns="0" rIns="0" bIns="0" rtlCol="0"/>
          <a:lstStyle/>
          <a:p>
            <a:endParaRPr smtClean="0">
              <a:solidFill>
                <a:prstClr val="black"/>
              </a:solidFill>
            </a:endParaRPr>
          </a:p>
        </p:txBody>
      </p:sp>
      <p:sp>
        <p:nvSpPr>
          <p:cNvPr id="27" name="object 27"/>
          <p:cNvSpPr/>
          <p:nvPr/>
        </p:nvSpPr>
        <p:spPr>
          <a:xfrm>
            <a:off x="9694674" y="2371347"/>
            <a:ext cx="146473" cy="109855"/>
          </a:xfrm>
          <a:custGeom>
            <a:avLst/>
            <a:gdLst/>
            <a:ahLst/>
            <a:cxnLst/>
            <a:rect l="l" t="t" r="r" b="b"/>
            <a:pathLst>
              <a:path w="109854" h="109855">
                <a:moveTo>
                  <a:pt x="0" y="54863"/>
                </a:moveTo>
                <a:lnTo>
                  <a:pt x="4304" y="33486"/>
                </a:lnTo>
                <a:lnTo>
                  <a:pt x="16049" y="16049"/>
                </a:lnTo>
                <a:lnTo>
                  <a:pt x="33486" y="4304"/>
                </a:lnTo>
                <a:lnTo>
                  <a:pt x="54864" y="0"/>
                </a:lnTo>
                <a:lnTo>
                  <a:pt x="76241" y="4304"/>
                </a:lnTo>
                <a:lnTo>
                  <a:pt x="93678" y="16049"/>
                </a:lnTo>
                <a:lnTo>
                  <a:pt x="105423" y="33486"/>
                </a:lnTo>
                <a:lnTo>
                  <a:pt x="109727" y="54863"/>
                </a:lnTo>
                <a:lnTo>
                  <a:pt x="105423" y="76241"/>
                </a:lnTo>
                <a:lnTo>
                  <a:pt x="93678" y="93678"/>
                </a:lnTo>
                <a:lnTo>
                  <a:pt x="76241" y="105423"/>
                </a:lnTo>
                <a:lnTo>
                  <a:pt x="54864" y="109727"/>
                </a:lnTo>
                <a:lnTo>
                  <a:pt x="33486" y="105423"/>
                </a:lnTo>
                <a:lnTo>
                  <a:pt x="16049" y="93678"/>
                </a:lnTo>
                <a:lnTo>
                  <a:pt x="4304" y="76241"/>
                </a:lnTo>
                <a:lnTo>
                  <a:pt x="0" y="54863"/>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28" name="object 28"/>
          <p:cNvSpPr/>
          <p:nvPr/>
        </p:nvSpPr>
        <p:spPr>
          <a:xfrm>
            <a:off x="9822690" y="2238758"/>
            <a:ext cx="146473" cy="109855"/>
          </a:xfrm>
          <a:custGeom>
            <a:avLst/>
            <a:gdLst/>
            <a:ahLst/>
            <a:cxnLst/>
            <a:rect l="l" t="t" r="r" b="b"/>
            <a:pathLst>
              <a:path w="109854" h="109855">
                <a:moveTo>
                  <a:pt x="54863" y="0"/>
                </a:moveTo>
                <a:lnTo>
                  <a:pt x="33486" y="4304"/>
                </a:lnTo>
                <a:lnTo>
                  <a:pt x="16049" y="16049"/>
                </a:lnTo>
                <a:lnTo>
                  <a:pt x="4304" y="33486"/>
                </a:lnTo>
                <a:lnTo>
                  <a:pt x="0" y="54864"/>
                </a:lnTo>
                <a:lnTo>
                  <a:pt x="4304" y="76241"/>
                </a:lnTo>
                <a:lnTo>
                  <a:pt x="16049" y="93678"/>
                </a:lnTo>
                <a:lnTo>
                  <a:pt x="33486" y="105423"/>
                </a:lnTo>
                <a:lnTo>
                  <a:pt x="54863" y="109728"/>
                </a:lnTo>
                <a:lnTo>
                  <a:pt x="76241" y="105423"/>
                </a:lnTo>
                <a:lnTo>
                  <a:pt x="93678" y="93678"/>
                </a:lnTo>
                <a:lnTo>
                  <a:pt x="105423" y="76241"/>
                </a:lnTo>
                <a:lnTo>
                  <a:pt x="109727" y="54864"/>
                </a:lnTo>
                <a:lnTo>
                  <a:pt x="105423" y="33486"/>
                </a:lnTo>
                <a:lnTo>
                  <a:pt x="93678" y="16049"/>
                </a:lnTo>
                <a:lnTo>
                  <a:pt x="76241" y="4304"/>
                </a:lnTo>
                <a:lnTo>
                  <a:pt x="54863" y="0"/>
                </a:lnTo>
                <a:close/>
              </a:path>
            </a:pathLst>
          </a:custGeom>
          <a:solidFill>
            <a:srgbClr val="1F487C"/>
          </a:solidFill>
        </p:spPr>
        <p:txBody>
          <a:bodyPr wrap="square" lIns="0" tIns="0" rIns="0" bIns="0" rtlCol="0"/>
          <a:lstStyle/>
          <a:p>
            <a:endParaRPr smtClean="0">
              <a:solidFill>
                <a:prstClr val="black"/>
              </a:solidFill>
            </a:endParaRPr>
          </a:p>
        </p:txBody>
      </p:sp>
      <p:sp>
        <p:nvSpPr>
          <p:cNvPr id="29" name="object 29"/>
          <p:cNvSpPr/>
          <p:nvPr/>
        </p:nvSpPr>
        <p:spPr>
          <a:xfrm>
            <a:off x="9822690" y="2238758"/>
            <a:ext cx="146473" cy="109855"/>
          </a:xfrm>
          <a:custGeom>
            <a:avLst/>
            <a:gdLst/>
            <a:ahLst/>
            <a:cxnLst/>
            <a:rect l="l" t="t" r="r" b="b"/>
            <a:pathLst>
              <a:path w="109854" h="109855">
                <a:moveTo>
                  <a:pt x="0" y="54864"/>
                </a:moveTo>
                <a:lnTo>
                  <a:pt x="4304" y="33486"/>
                </a:lnTo>
                <a:lnTo>
                  <a:pt x="16049" y="16049"/>
                </a:lnTo>
                <a:lnTo>
                  <a:pt x="33486" y="4304"/>
                </a:lnTo>
                <a:lnTo>
                  <a:pt x="54863" y="0"/>
                </a:lnTo>
                <a:lnTo>
                  <a:pt x="76241" y="4304"/>
                </a:lnTo>
                <a:lnTo>
                  <a:pt x="93678" y="16049"/>
                </a:lnTo>
                <a:lnTo>
                  <a:pt x="105423" y="33486"/>
                </a:lnTo>
                <a:lnTo>
                  <a:pt x="109727" y="54864"/>
                </a:lnTo>
                <a:lnTo>
                  <a:pt x="105423" y="76241"/>
                </a:lnTo>
                <a:lnTo>
                  <a:pt x="93678" y="93678"/>
                </a:lnTo>
                <a:lnTo>
                  <a:pt x="76241" y="105423"/>
                </a:lnTo>
                <a:lnTo>
                  <a:pt x="54863" y="109728"/>
                </a:lnTo>
                <a:lnTo>
                  <a:pt x="33486" y="105423"/>
                </a:lnTo>
                <a:lnTo>
                  <a:pt x="16049" y="93678"/>
                </a:lnTo>
                <a:lnTo>
                  <a:pt x="4304" y="76241"/>
                </a:lnTo>
                <a:lnTo>
                  <a:pt x="0" y="54864"/>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30" name="object 30"/>
          <p:cNvSpPr/>
          <p:nvPr/>
        </p:nvSpPr>
        <p:spPr>
          <a:xfrm>
            <a:off x="6006594" y="2915414"/>
            <a:ext cx="146473" cy="109855"/>
          </a:xfrm>
          <a:custGeom>
            <a:avLst/>
            <a:gdLst/>
            <a:ahLst/>
            <a:cxnLst/>
            <a:rect l="l" t="t" r="r" b="b"/>
            <a:pathLst>
              <a:path w="109854" h="109855">
                <a:moveTo>
                  <a:pt x="54863" y="0"/>
                </a:moveTo>
                <a:lnTo>
                  <a:pt x="33486" y="4304"/>
                </a:lnTo>
                <a:lnTo>
                  <a:pt x="16049" y="16049"/>
                </a:lnTo>
                <a:lnTo>
                  <a:pt x="4304" y="33486"/>
                </a:lnTo>
                <a:lnTo>
                  <a:pt x="0" y="54863"/>
                </a:lnTo>
                <a:lnTo>
                  <a:pt x="4304" y="76241"/>
                </a:lnTo>
                <a:lnTo>
                  <a:pt x="16049" y="93678"/>
                </a:lnTo>
                <a:lnTo>
                  <a:pt x="33486" y="105423"/>
                </a:lnTo>
                <a:lnTo>
                  <a:pt x="54863" y="109727"/>
                </a:lnTo>
                <a:lnTo>
                  <a:pt x="76241" y="105423"/>
                </a:lnTo>
                <a:lnTo>
                  <a:pt x="93678" y="93678"/>
                </a:lnTo>
                <a:lnTo>
                  <a:pt x="105423" y="76241"/>
                </a:lnTo>
                <a:lnTo>
                  <a:pt x="109727" y="54863"/>
                </a:lnTo>
                <a:lnTo>
                  <a:pt x="105423" y="33486"/>
                </a:lnTo>
                <a:lnTo>
                  <a:pt x="93678" y="16049"/>
                </a:lnTo>
                <a:lnTo>
                  <a:pt x="76241" y="4304"/>
                </a:lnTo>
                <a:lnTo>
                  <a:pt x="54863" y="0"/>
                </a:lnTo>
                <a:close/>
              </a:path>
            </a:pathLst>
          </a:custGeom>
          <a:solidFill>
            <a:srgbClr val="1F487C"/>
          </a:solidFill>
        </p:spPr>
        <p:txBody>
          <a:bodyPr wrap="square" lIns="0" tIns="0" rIns="0" bIns="0" rtlCol="0"/>
          <a:lstStyle/>
          <a:p>
            <a:endParaRPr smtClean="0">
              <a:solidFill>
                <a:prstClr val="black"/>
              </a:solidFill>
            </a:endParaRPr>
          </a:p>
        </p:txBody>
      </p:sp>
      <p:sp>
        <p:nvSpPr>
          <p:cNvPr id="31" name="object 31"/>
          <p:cNvSpPr/>
          <p:nvPr/>
        </p:nvSpPr>
        <p:spPr>
          <a:xfrm>
            <a:off x="6006594" y="2915414"/>
            <a:ext cx="146473" cy="109855"/>
          </a:xfrm>
          <a:custGeom>
            <a:avLst/>
            <a:gdLst/>
            <a:ahLst/>
            <a:cxnLst/>
            <a:rect l="l" t="t" r="r" b="b"/>
            <a:pathLst>
              <a:path w="109854" h="109855">
                <a:moveTo>
                  <a:pt x="0" y="54863"/>
                </a:moveTo>
                <a:lnTo>
                  <a:pt x="4304" y="33486"/>
                </a:lnTo>
                <a:lnTo>
                  <a:pt x="16049" y="16049"/>
                </a:lnTo>
                <a:lnTo>
                  <a:pt x="33486" y="4304"/>
                </a:lnTo>
                <a:lnTo>
                  <a:pt x="54863" y="0"/>
                </a:lnTo>
                <a:lnTo>
                  <a:pt x="76241" y="4304"/>
                </a:lnTo>
                <a:lnTo>
                  <a:pt x="93678" y="16049"/>
                </a:lnTo>
                <a:lnTo>
                  <a:pt x="105423" y="33486"/>
                </a:lnTo>
                <a:lnTo>
                  <a:pt x="109727" y="54863"/>
                </a:lnTo>
                <a:lnTo>
                  <a:pt x="105423" y="76241"/>
                </a:lnTo>
                <a:lnTo>
                  <a:pt x="93678" y="93678"/>
                </a:lnTo>
                <a:lnTo>
                  <a:pt x="76241" y="105423"/>
                </a:lnTo>
                <a:lnTo>
                  <a:pt x="54863" y="109727"/>
                </a:lnTo>
                <a:lnTo>
                  <a:pt x="33486" y="105423"/>
                </a:lnTo>
                <a:lnTo>
                  <a:pt x="16049" y="93678"/>
                </a:lnTo>
                <a:lnTo>
                  <a:pt x="4304" y="76241"/>
                </a:lnTo>
                <a:lnTo>
                  <a:pt x="0" y="54863"/>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32" name="object 32"/>
          <p:cNvSpPr/>
          <p:nvPr/>
        </p:nvSpPr>
        <p:spPr>
          <a:xfrm>
            <a:off x="5232401" y="2420111"/>
            <a:ext cx="130387" cy="96520"/>
          </a:xfrm>
          <a:custGeom>
            <a:avLst/>
            <a:gdLst/>
            <a:ahLst/>
            <a:cxnLst/>
            <a:rect l="l" t="t" r="r" b="b"/>
            <a:pathLst>
              <a:path w="97789" h="96519">
                <a:moveTo>
                  <a:pt x="0" y="96012"/>
                </a:moveTo>
                <a:lnTo>
                  <a:pt x="97536" y="96012"/>
                </a:lnTo>
                <a:lnTo>
                  <a:pt x="97536" y="0"/>
                </a:lnTo>
                <a:lnTo>
                  <a:pt x="0" y="0"/>
                </a:lnTo>
                <a:lnTo>
                  <a:pt x="0" y="96012"/>
                </a:lnTo>
                <a:close/>
              </a:path>
            </a:pathLst>
          </a:custGeom>
          <a:solidFill>
            <a:srgbClr val="1F487C"/>
          </a:solidFill>
        </p:spPr>
        <p:txBody>
          <a:bodyPr wrap="square" lIns="0" tIns="0" rIns="0" bIns="0" rtlCol="0"/>
          <a:lstStyle/>
          <a:p>
            <a:endParaRPr smtClean="0">
              <a:solidFill>
                <a:prstClr val="black"/>
              </a:solidFill>
            </a:endParaRPr>
          </a:p>
        </p:txBody>
      </p:sp>
      <p:sp>
        <p:nvSpPr>
          <p:cNvPr id="33" name="object 33"/>
          <p:cNvSpPr/>
          <p:nvPr/>
        </p:nvSpPr>
        <p:spPr>
          <a:xfrm>
            <a:off x="5232401" y="2420111"/>
            <a:ext cx="130387" cy="96520"/>
          </a:xfrm>
          <a:custGeom>
            <a:avLst/>
            <a:gdLst/>
            <a:ahLst/>
            <a:cxnLst/>
            <a:rect l="l" t="t" r="r" b="b"/>
            <a:pathLst>
              <a:path w="97789" h="96519">
                <a:moveTo>
                  <a:pt x="0" y="96012"/>
                </a:moveTo>
                <a:lnTo>
                  <a:pt x="97536" y="96012"/>
                </a:lnTo>
                <a:lnTo>
                  <a:pt x="97536" y="0"/>
                </a:lnTo>
                <a:lnTo>
                  <a:pt x="0" y="0"/>
                </a:lnTo>
                <a:lnTo>
                  <a:pt x="0" y="96012"/>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34" name="object 34"/>
          <p:cNvSpPr/>
          <p:nvPr/>
        </p:nvSpPr>
        <p:spPr>
          <a:xfrm>
            <a:off x="9444738" y="2767586"/>
            <a:ext cx="146473" cy="109855"/>
          </a:xfrm>
          <a:custGeom>
            <a:avLst/>
            <a:gdLst/>
            <a:ahLst/>
            <a:cxnLst/>
            <a:rect l="l" t="t" r="r" b="b"/>
            <a:pathLst>
              <a:path w="109854" h="109855">
                <a:moveTo>
                  <a:pt x="54864" y="0"/>
                </a:moveTo>
                <a:lnTo>
                  <a:pt x="33486" y="4304"/>
                </a:lnTo>
                <a:lnTo>
                  <a:pt x="16049" y="16049"/>
                </a:lnTo>
                <a:lnTo>
                  <a:pt x="4304" y="33486"/>
                </a:lnTo>
                <a:lnTo>
                  <a:pt x="0" y="54863"/>
                </a:lnTo>
                <a:lnTo>
                  <a:pt x="4304" y="76241"/>
                </a:lnTo>
                <a:lnTo>
                  <a:pt x="16049" y="93678"/>
                </a:lnTo>
                <a:lnTo>
                  <a:pt x="33486" y="105423"/>
                </a:lnTo>
                <a:lnTo>
                  <a:pt x="54864" y="109727"/>
                </a:lnTo>
                <a:lnTo>
                  <a:pt x="76241" y="105423"/>
                </a:lnTo>
                <a:lnTo>
                  <a:pt x="93678" y="93678"/>
                </a:lnTo>
                <a:lnTo>
                  <a:pt x="105423" y="76241"/>
                </a:lnTo>
                <a:lnTo>
                  <a:pt x="109727" y="54863"/>
                </a:lnTo>
                <a:lnTo>
                  <a:pt x="105423" y="33486"/>
                </a:lnTo>
                <a:lnTo>
                  <a:pt x="93678" y="16049"/>
                </a:lnTo>
                <a:lnTo>
                  <a:pt x="76241" y="4304"/>
                </a:lnTo>
                <a:lnTo>
                  <a:pt x="54864" y="0"/>
                </a:lnTo>
                <a:close/>
              </a:path>
            </a:pathLst>
          </a:custGeom>
          <a:solidFill>
            <a:srgbClr val="1F487C"/>
          </a:solidFill>
        </p:spPr>
        <p:txBody>
          <a:bodyPr wrap="square" lIns="0" tIns="0" rIns="0" bIns="0" rtlCol="0"/>
          <a:lstStyle/>
          <a:p>
            <a:endParaRPr smtClean="0">
              <a:solidFill>
                <a:prstClr val="black"/>
              </a:solidFill>
            </a:endParaRPr>
          </a:p>
        </p:txBody>
      </p:sp>
      <p:sp>
        <p:nvSpPr>
          <p:cNvPr id="35" name="object 35"/>
          <p:cNvSpPr/>
          <p:nvPr/>
        </p:nvSpPr>
        <p:spPr>
          <a:xfrm>
            <a:off x="9444738" y="2767586"/>
            <a:ext cx="146473" cy="109855"/>
          </a:xfrm>
          <a:custGeom>
            <a:avLst/>
            <a:gdLst/>
            <a:ahLst/>
            <a:cxnLst/>
            <a:rect l="l" t="t" r="r" b="b"/>
            <a:pathLst>
              <a:path w="109854" h="109855">
                <a:moveTo>
                  <a:pt x="0" y="54863"/>
                </a:moveTo>
                <a:lnTo>
                  <a:pt x="4304" y="33486"/>
                </a:lnTo>
                <a:lnTo>
                  <a:pt x="16049" y="16049"/>
                </a:lnTo>
                <a:lnTo>
                  <a:pt x="33486" y="4304"/>
                </a:lnTo>
                <a:lnTo>
                  <a:pt x="54864" y="0"/>
                </a:lnTo>
                <a:lnTo>
                  <a:pt x="76241" y="4304"/>
                </a:lnTo>
                <a:lnTo>
                  <a:pt x="93678" y="16049"/>
                </a:lnTo>
                <a:lnTo>
                  <a:pt x="105423" y="33486"/>
                </a:lnTo>
                <a:lnTo>
                  <a:pt x="109727" y="54863"/>
                </a:lnTo>
                <a:lnTo>
                  <a:pt x="105423" y="76241"/>
                </a:lnTo>
                <a:lnTo>
                  <a:pt x="93678" y="93678"/>
                </a:lnTo>
                <a:lnTo>
                  <a:pt x="76241" y="105423"/>
                </a:lnTo>
                <a:lnTo>
                  <a:pt x="54864" y="109727"/>
                </a:lnTo>
                <a:lnTo>
                  <a:pt x="33486" y="105423"/>
                </a:lnTo>
                <a:lnTo>
                  <a:pt x="16049" y="93678"/>
                </a:lnTo>
                <a:lnTo>
                  <a:pt x="4304" y="76241"/>
                </a:lnTo>
                <a:lnTo>
                  <a:pt x="0" y="54863"/>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36" name="object 36"/>
          <p:cNvSpPr/>
          <p:nvPr/>
        </p:nvSpPr>
        <p:spPr>
          <a:xfrm>
            <a:off x="6807202" y="2743203"/>
            <a:ext cx="146473" cy="109855"/>
          </a:xfrm>
          <a:custGeom>
            <a:avLst/>
            <a:gdLst/>
            <a:ahLst/>
            <a:cxnLst/>
            <a:rect l="l" t="t" r="r" b="b"/>
            <a:pathLst>
              <a:path w="109854" h="109855">
                <a:moveTo>
                  <a:pt x="54863" y="0"/>
                </a:moveTo>
                <a:lnTo>
                  <a:pt x="33486" y="4304"/>
                </a:lnTo>
                <a:lnTo>
                  <a:pt x="16049" y="16049"/>
                </a:lnTo>
                <a:lnTo>
                  <a:pt x="4304" y="33486"/>
                </a:lnTo>
                <a:lnTo>
                  <a:pt x="0" y="54863"/>
                </a:lnTo>
                <a:lnTo>
                  <a:pt x="4304" y="76241"/>
                </a:lnTo>
                <a:lnTo>
                  <a:pt x="16049" y="93678"/>
                </a:lnTo>
                <a:lnTo>
                  <a:pt x="33486" y="105423"/>
                </a:lnTo>
                <a:lnTo>
                  <a:pt x="54863" y="109727"/>
                </a:lnTo>
                <a:lnTo>
                  <a:pt x="76241" y="105423"/>
                </a:lnTo>
                <a:lnTo>
                  <a:pt x="93678" y="93678"/>
                </a:lnTo>
                <a:lnTo>
                  <a:pt x="105423" y="76241"/>
                </a:lnTo>
                <a:lnTo>
                  <a:pt x="109727" y="54863"/>
                </a:lnTo>
                <a:lnTo>
                  <a:pt x="105423" y="33486"/>
                </a:lnTo>
                <a:lnTo>
                  <a:pt x="93678" y="16049"/>
                </a:lnTo>
                <a:lnTo>
                  <a:pt x="76241" y="4304"/>
                </a:lnTo>
                <a:lnTo>
                  <a:pt x="54863" y="0"/>
                </a:lnTo>
                <a:close/>
              </a:path>
            </a:pathLst>
          </a:custGeom>
          <a:solidFill>
            <a:srgbClr val="1F487C"/>
          </a:solidFill>
        </p:spPr>
        <p:txBody>
          <a:bodyPr wrap="square" lIns="0" tIns="0" rIns="0" bIns="0" rtlCol="0"/>
          <a:lstStyle/>
          <a:p>
            <a:endParaRPr smtClean="0">
              <a:solidFill>
                <a:prstClr val="black"/>
              </a:solidFill>
            </a:endParaRPr>
          </a:p>
        </p:txBody>
      </p:sp>
      <p:sp>
        <p:nvSpPr>
          <p:cNvPr id="37" name="object 37"/>
          <p:cNvSpPr/>
          <p:nvPr/>
        </p:nvSpPr>
        <p:spPr>
          <a:xfrm>
            <a:off x="6807202" y="2743203"/>
            <a:ext cx="146473" cy="109855"/>
          </a:xfrm>
          <a:custGeom>
            <a:avLst/>
            <a:gdLst/>
            <a:ahLst/>
            <a:cxnLst/>
            <a:rect l="l" t="t" r="r" b="b"/>
            <a:pathLst>
              <a:path w="109854" h="109855">
                <a:moveTo>
                  <a:pt x="0" y="54863"/>
                </a:moveTo>
                <a:lnTo>
                  <a:pt x="4304" y="33486"/>
                </a:lnTo>
                <a:lnTo>
                  <a:pt x="16049" y="16049"/>
                </a:lnTo>
                <a:lnTo>
                  <a:pt x="33486" y="4304"/>
                </a:lnTo>
                <a:lnTo>
                  <a:pt x="54863" y="0"/>
                </a:lnTo>
                <a:lnTo>
                  <a:pt x="76241" y="4304"/>
                </a:lnTo>
                <a:lnTo>
                  <a:pt x="93678" y="16049"/>
                </a:lnTo>
                <a:lnTo>
                  <a:pt x="105423" y="33486"/>
                </a:lnTo>
                <a:lnTo>
                  <a:pt x="109727" y="54863"/>
                </a:lnTo>
                <a:lnTo>
                  <a:pt x="105423" y="76241"/>
                </a:lnTo>
                <a:lnTo>
                  <a:pt x="93678" y="93678"/>
                </a:lnTo>
                <a:lnTo>
                  <a:pt x="76241" y="105423"/>
                </a:lnTo>
                <a:lnTo>
                  <a:pt x="54863" y="109727"/>
                </a:lnTo>
                <a:lnTo>
                  <a:pt x="33486" y="105423"/>
                </a:lnTo>
                <a:lnTo>
                  <a:pt x="16049" y="93678"/>
                </a:lnTo>
                <a:lnTo>
                  <a:pt x="4304" y="76241"/>
                </a:lnTo>
                <a:lnTo>
                  <a:pt x="0" y="54863"/>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38" name="object 38"/>
          <p:cNvSpPr/>
          <p:nvPr/>
        </p:nvSpPr>
        <p:spPr>
          <a:xfrm>
            <a:off x="6309362" y="4800600"/>
            <a:ext cx="5476239" cy="762000"/>
          </a:xfrm>
          <a:custGeom>
            <a:avLst/>
            <a:gdLst/>
            <a:ahLst/>
            <a:cxnLst/>
            <a:rect l="l" t="t" r="r" b="b"/>
            <a:pathLst>
              <a:path w="4107179" h="762000">
                <a:moveTo>
                  <a:pt x="0" y="762000"/>
                </a:moveTo>
                <a:lnTo>
                  <a:pt x="4107179" y="762000"/>
                </a:lnTo>
                <a:lnTo>
                  <a:pt x="4107179" y="0"/>
                </a:lnTo>
                <a:lnTo>
                  <a:pt x="0" y="0"/>
                </a:lnTo>
                <a:lnTo>
                  <a:pt x="0" y="762000"/>
                </a:lnTo>
                <a:close/>
              </a:path>
            </a:pathLst>
          </a:custGeom>
          <a:solidFill>
            <a:srgbClr val="FFFFFF"/>
          </a:solidFill>
        </p:spPr>
        <p:txBody>
          <a:bodyPr wrap="square" lIns="0" tIns="0" rIns="0" bIns="0" rtlCol="0"/>
          <a:lstStyle/>
          <a:p>
            <a:endParaRPr smtClean="0">
              <a:solidFill>
                <a:prstClr val="black"/>
              </a:solidFill>
            </a:endParaRPr>
          </a:p>
        </p:txBody>
      </p:sp>
      <p:sp>
        <p:nvSpPr>
          <p:cNvPr id="39" name="object 39"/>
          <p:cNvSpPr txBox="1"/>
          <p:nvPr/>
        </p:nvSpPr>
        <p:spPr>
          <a:xfrm>
            <a:off x="6309362" y="4800601"/>
            <a:ext cx="5476239" cy="467307"/>
          </a:xfrm>
          <a:prstGeom prst="rect">
            <a:avLst/>
          </a:prstGeom>
          <a:ln w="15240">
            <a:solidFill>
              <a:srgbClr val="17375E"/>
            </a:solidFill>
          </a:ln>
        </p:spPr>
        <p:txBody>
          <a:bodyPr vert="horz" wrap="square" lIns="0" tIns="55880" rIns="0" bIns="0" rtlCol="0">
            <a:spAutoFit/>
          </a:bodyPr>
          <a:lstStyle/>
          <a:p>
            <a:pPr marL="1112520" marR="346710" indent="-800100">
              <a:lnSpc>
                <a:spcPct val="89100"/>
              </a:lnSpc>
              <a:spcBef>
                <a:spcPts val="440"/>
              </a:spcBef>
              <a:tabLst>
                <a:tab pos="1112520" algn="l"/>
              </a:tabLst>
            </a:pPr>
            <a:r>
              <a:rPr sz="1500" b="1" dirty="0">
                <a:solidFill>
                  <a:srgbClr val="17375E"/>
                </a:solidFill>
                <a:cs typeface="Calibri"/>
              </a:rPr>
              <a:t>Places:	</a:t>
            </a:r>
            <a:r>
              <a:rPr sz="1500" b="1" spc="-10" dirty="0">
                <a:solidFill>
                  <a:srgbClr val="17375E"/>
                </a:solidFill>
                <a:cs typeface="Calibri"/>
              </a:rPr>
              <a:t>Overseas </a:t>
            </a:r>
            <a:r>
              <a:rPr sz="1500" b="1" spc="-5" dirty="0">
                <a:solidFill>
                  <a:srgbClr val="17375E"/>
                </a:solidFill>
                <a:cs typeface="Calibri"/>
              </a:rPr>
              <a:t>facilities utilized</a:t>
            </a:r>
            <a:r>
              <a:rPr sz="1500" b="1" spc="-85" dirty="0">
                <a:solidFill>
                  <a:srgbClr val="17375E"/>
                </a:solidFill>
                <a:cs typeface="Calibri"/>
              </a:rPr>
              <a:t> </a:t>
            </a:r>
            <a:r>
              <a:rPr sz="1500" b="1" spc="-10" dirty="0">
                <a:solidFill>
                  <a:srgbClr val="17375E"/>
                </a:solidFill>
                <a:cs typeface="Calibri"/>
              </a:rPr>
              <a:t>by</a:t>
            </a:r>
            <a:r>
              <a:rPr sz="1500" b="1" spc="-15" dirty="0">
                <a:solidFill>
                  <a:srgbClr val="17375E"/>
                </a:solidFill>
                <a:cs typeface="Calibri"/>
              </a:rPr>
              <a:t> </a:t>
            </a:r>
            <a:r>
              <a:rPr sz="1500" b="1" spc="-10" dirty="0">
                <a:solidFill>
                  <a:srgbClr val="17375E"/>
                </a:solidFill>
                <a:cs typeface="Calibri"/>
              </a:rPr>
              <a:t>U.S. </a:t>
            </a:r>
            <a:r>
              <a:rPr sz="1500" b="1" dirty="0">
                <a:solidFill>
                  <a:srgbClr val="17375E"/>
                </a:solidFill>
                <a:cs typeface="Calibri"/>
              </a:rPr>
              <a:t> </a:t>
            </a:r>
            <a:r>
              <a:rPr sz="1500" b="1" spc="-15" dirty="0">
                <a:solidFill>
                  <a:srgbClr val="17375E"/>
                </a:solidFill>
                <a:cs typeface="Calibri"/>
              </a:rPr>
              <a:t>naval </a:t>
            </a:r>
            <a:r>
              <a:rPr sz="1500" b="1" spc="-10" dirty="0">
                <a:solidFill>
                  <a:srgbClr val="17375E"/>
                </a:solidFill>
                <a:cs typeface="Calibri"/>
              </a:rPr>
              <a:t>forces, </a:t>
            </a:r>
            <a:r>
              <a:rPr sz="1500" b="1" dirty="0">
                <a:solidFill>
                  <a:srgbClr val="17375E"/>
                </a:solidFill>
                <a:cs typeface="Calibri"/>
              </a:rPr>
              <a:t>subject </a:t>
            </a:r>
            <a:r>
              <a:rPr sz="1500" b="1" spc="-10" dirty="0">
                <a:solidFill>
                  <a:srgbClr val="17375E"/>
                </a:solidFill>
                <a:cs typeface="Calibri"/>
              </a:rPr>
              <a:t>to </a:t>
            </a:r>
            <a:r>
              <a:rPr sz="1500" b="1" spc="-5" dirty="0">
                <a:solidFill>
                  <a:srgbClr val="17375E"/>
                </a:solidFill>
                <a:cs typeface="Calibri"/>
              </a:rPr>
              <a:t>varying  degrees </a:t>
            </a:r>
            <a:r>
              <a:rPr sz="1500" b="1" dirty="0">
                <a:solidFill>
                  <a:srgbClr val="17375E"/>
                </a:solidFill>
                <a:cs typeface="Calibri"/>
              </a:rPr>
              <a:t>of </a:t>
            </a:r>
            <a:r>
              <a:rPr sz="1500" b="1" spc="-5" dirty="0">
                <a:solidFill>
                  <a:srgbClr val="17375E"/>
                </a:solidFill>
                <a:cs typeface="Calibri"/>
              </a:rPr>
              <a:t>host nation</a:t>
            </a:r>
            <a:r>
              <a:rPr sz="1500" b="1" spc="-55" dirty="0">
                <a:solidFill>
                  <a:srgbClr val="17375E"/>
                </a:solidFill>
                <a:cs typeface="Calibri"/>
              </a:rPr>
              <a:t> </a:t>
            </a:r>
            <a:r>
              <a:rPr sz="1500" b="1" spc="-15" dirty="0">
                <a:solidFill>
                  <a:srgbClr val="17375E"/>
                </a:solidFill>
                <a:cs typeface="Calibri"/>
              </a:rPr>
              <a:t>control</a:t>
            </a:r>
            <a:endParaRPr sz="1500">
              <a:solidFill>
                <a:prstClr val="black"/>
              </a:solidFill>
              <a:cs typeface="Calibri"/>
            </a:endParaRPr>
          </a:p>
        </p:txBody>
      </p:sp>
      <p:sp>
        <p:nvSpPr>
          <p:cNvPr id="40" name="object 40"/>
          <p:cNvSpPr/>
          <p:nvPr/>
        </p:nvSpPr>
        <p:spPr>
          <a:xfrm>
            <a:off x="6400802" y="4899662"/>
            <a:ext cx="195580" cy="129539"/>
          </a:xfrm>
          <a:custGeom>
            <a:avLst/>
            <a:gdLst/>
            <a:ahLst/>
            <a:cxnLst/>
            <a:rect l="l" t="t" r="r" b="b"/>
            <a:pathLst>
              <a:path w="146685" h="129539">
                <a:moveTo>
                  <a:pt x="0" y="129539"/>
                </a:moveTo>
                <a:lnTo>
                  <a:pt x="146303" y="129539"/>
                </a:lnTo>
                <a:lnTo>
                  <a:pt x="146303" y="0"/>
                </a:lnTo>
                <a:lnTo>
                  <a:pt x="0" y="0"/>
                </a:lnTo>
                <a:lnTo>
                  <a:pt x="0" y="129539"/>
                </a:lnTo>
                <a:close/>
              </a:path>
            </a:pathLst>
          </a:custGeom>
          <a:solidFill>
            <a:srgbClr val="1F487C"/>
          </a:solidFill>
        </p:spPr>
        <p:txBody>
          <a:bodyPr wrap="square" lIns="0" tIns="0" rIns="0" bIns="0" rtlCol="0"/>
          <a:lstStyle/>
          <a:p>
            <a:endParaRPr smtClean="0">
              <a:solidFill>
                <a:prstClr val="black"/>
              </a:solidFill>
            </a:endParaRPr>
          </a:p>
        </p:txBody>
      </p:sp>
      <p:sp>
        <p:nvSpPr>
          <p:cNvPr id="41" name="object 41"/>
          <p:cNvSpPr/>
          <p:nvPr/>
        </p:nvSpPr>
        <p:spPr>
          <a:xfrm>
            <a:off x="6400802" y="4899662"/>
            <a:ext cx="195580" cy="129539"/>
          </a:xfrm>
          <a:custGeom>
            <a:avLst/>
            <a:gdLst/>
            <a:ahLst/>
            <a:cxnLst/>
            <a:rect l="l" t="t" r="r" b="b"/>
            <a:pathLst>
              <a:path w="146685" h="129539">
                <a:moveTo>
                  <a:pt x="0" y="129539"/>
                </a:moveTo>
                <a:lnTo>
                  <a:pt x="146303" y="129539"/>
                </a:lnTo>
                <a:lnTo>
                  <a:pt x="146303" y="0"/>
                </a:lnTo>
                <a:lnTo>
                  <a:pt x="0" y="0"/>
                </a:lnTo>
                <a:lnTo>
                  <a:pt x="0" y="129539"/>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42" name="object 42"/>
          <p:cNvSpPr/>
          <p:nvPr/>
        </p:nvSpPr>
        <p:spPr>
          <a:xfrm>
            <a:off x="589279" y="4800600"/>
            <a:ext cx="5204460" cy="762000"/>
          </a:xfrm>
          <a:custGeom>
            <a:avLst/>
            <a:gdLst/>
            <a:ahLst/>
            <a:cxnLst/>
            <a:rect l="l" t="t" r="r" b="b"/>
            <a:pathLst>
              <a:path w="3903345" h="762000">
                <a:moveTo>
                  <a:pt x="0" y="762000"/>
                </a:moveTo>
                <a:lnTo>
                  <a:pt x="3902964" y="762000"/>
                </a:lnTo>
                <a:lnTo>
                  <a:pt x="3902964" y="0"/>
                </a:lnTo>
                <a:lnTo>
                  <a:pt x="0" y="0"/>
                </a:lnTo>
                <a:lnTo>
                  <a:pt x="0" y="762000"/>
                </a:lnTo>
                <a:close/>
              </a:path>
            </a:pathLst>
          </a:custGeom>
          <a:solidFill>
            <a:srgbClr val="FFFFFF"/>
          </a:solidFill>
        </p:spPr>
        <p:txBody>
          <a:bodyPr wrap="square" lIns="0" tIns="0" rIns="0" bIns="0" rtlCol="0"/>
          <a:lstStyle/>
          <a:p>
            <a:endParaRPr smtClean="0">
              <a:solidFill>
                <a:prstClr val="black"/>
              </a:solidFill>
            </a:endParaRPr>
          </a:p>
        </p:txBody>
      </p:sp>
      <p:sp>
        <p:nvSpPr>
          <p:cNvPr id="43" name="object 43"/>
          <p:cNvSpPr/>
          <p:nvPr/>
        </p:nvSpPr>
        <p:spPr>
          <a:xfrm>
            <a:off x="589279" y="4800600"/>
            <a:ext cx="5204460" cy="762000"/>
          </a:xfrm>
          <a:custGeom>
            <a:avLst/>
            <a:gdLst/>
            <a:ahLst/>
            <a:cxnLst/>
            <a:rect l="l" t="t" r="r" b="b"/>
            <a:pathLst>
              <a:path w="3903345" h="762000">
                <a:moveTo>
                  <a:pt x="0" y="762000"/>
                </a:moveTo>
                <a:lnTo>
                  <a:pt x="3902964" y="762000"/>
                </a:lnTo>
                <a:lnTo>
                  <a:pt x="3902964" y="0"/>
                </a:lnTo>
                <a:lnTo>
                  <a:pt x="0" y="0"/>
                </a:lnTo>
                <a:lnTo>
                  <a:pt x="0" y="762000"/>
                </a:lnTo>
                <a:close/>
              </a:path>
            </a:pathLst>
          </a:custGeom>
          <a:ln w="15240">
            <a:solidFill>
              <a:srgbClr val="17375E"/>
            </a:solidFill>
          </a:ln>
        </p:spPr>
        <p:txBody>
          <a:bodyPr wrap="square" lIns="0" tIns="0" rIns="0" bIns="0" rtlCol="0"/>
          <a:lstStyle/>
          <a:p>
            <a:endParaRPr smtClean="0">
              <a:solidFill>
                <a:prstClr val="black"/>
              </a:solidFill>
            </a:endParaRPr>
          </a:p>
        </p:txBody>
      </p:sp>
      <p:sp>
        <p:nvSpPr>
          <p:cNvPr id="44" name="object 44"/>
          <p:cNvSpPr txBox="1"/>
          <p:nvPr/>
        </p:nvSpPr>
        <p:spPr>
          <a:xfrm>
            <a:off x="1016000" y="4806822"/>
            <a:ext cx="687493" cy="243656"/>
          </a:xfrm>
          <a:prstGeom prst="rect">
            <a:avLst/>
          </a:prstGeom>
        </p:spPr>
        <p:txBody>
          <a:bodyPr vert="horz" wrap="square" lIns="0" tIns="12700" rIns="0" bIns="0" rtlCol="0">
            <a:spAutoFit/>
          </a:bodyPr>
          <a:lstStyle/>
          <a:p>
            <a:pPr>
              <a:spcBef>
                <a:spcPts val="100"/>
              </a:spcBef>
            </a:pPr>
            <a:r>
              <a:rPr sz="1500" b="1" dirty="0">
                <a:solidFill>
                  <a:srgbClr val="17375E"/>
                </a:solidFill>
                <a:cs typeface="Calibri"/>
              </a:rPr>
              <a:t>Bases:</a:t>
            </a:r>
            <a:endParaRPr sz="1500">
              <a:solidFill>
                <a:prstClr val="black"/>
              </a:solidFill>
              <a:cs typeface="Calibri"/>
            </a:endParaRPr>
          </a:p>
        </p:txBody>
      </p:sp>
      <p:sp>
        <p:nvSpPr>
          <p:cNvPr id="45" name="object 45"/>
          <p:cNvSpPr txBox="1"/>
          <p:nvPr/>
        </p:nvSpPr>
        <p:spPr>
          <a:xfrm>
            <a:off x="2083140" y="4806824"/>
            <a:ext cx="3077633" cy="244939"/>
          </a:xfrm>
          <a:prstGeom prst="rect">
            <a:avLst/>
          </a:prstGeom>
        </p:spPr>
        <p:txBody>
          <a:bodyPr vert="horz" wrap="square" lIns="0" tIns="39370" rIns="0" bIns="0" rtlCol="0">
            <a:spAutoFit/>
          </a:bodyPr>
          <a:lstStyle/>
          <a:p>
            <a:pPr marR="5080">
              <a:lnSpc>
                <a:spcPts val="1610"/>
              </a:lnSpc>
              <a:spcBef>
                <a:spcPts val="310"/>
              </a:spcBef>
            </a:pPr>
            <a:r>
              <a:rPr sz="1500" b="1" spc="-10" dirty="0">
                <a:solidFill>
                  <a:srgbClr val="17375E"/>
                </a:solidFill>
                <a:cs typeface="Calibri"/>
              </a:rPr>
              <a:t>Facilities </a:t>
            </a:r>
            <a:r>
              <a:rPr sz="1500" b="1" spc="-5" dirty="0">
                <a:solidFill>
                  <a:srgbClr val="17375E"/>
                </a:solidFill>
                <a:cs typeface="Calibri"/>
              </a:rPr>
              <a:t>under </a:t>
            </a:r>
            <a:r>
              <a:rPr sz="1500" b="1" spc="-15" dirty="0">
                <a:solidFill>
                  <a:srgbClr val="17375E"/>
                </a:solidFill>
                <a:cs typeface="Calibri"/>
              </a:rPr>
              <a:t>exclusive </a:t>
            </a:r>
            <a:r>
              <a:rPr sz="1500" b="1" spc="-10" dirty="0">
                <a:solidFill>
                  <a:srgbClr val="17375E"/>
                </a:solidFill>
                <a:cs typeface="Calibri"/>
              </a:rPr>
              <a:t>U.S.  </a:t>
            </a:r>
            <a:r>
              <a:rPr sz="1500" b="1" spc="-15" dirty="0">
                <a:solidFill>
                  <a:srgbClr val="17375E"/>
                </a:solidFill>
                <a:cs typeface="Calibri"/>
              </a:rPr>
              <a:t>control</a:t>
            </a:r>
            <a:endParaRPr sz="1500">
              <a:solidFill>
                <a:prstClr val="black"/>
              </a:solidFill>
              <a:cs typeface="Calibri"/>
            </a:endParaRPr>
          </a:p>
        </p:txBody>
      </p:sp>
      <p:sp>
        <p:nvSpPr>
          <p:cNvPr id="46" name="object 46"/>
          <p:cNvSpPr/>
          <p:nvPr/>
        </p:nvSpPr>
        <p:spPr>
          <a:xfrm>
            <a:off x="711202" y="4876800"/>
            <a:ext cx="195580" cy="135890"/>
          </a:xfrm>
          <a:custGeom>
            <a:avLst/>
            <a:gdLst/>
            <a:ahLst/>
            <a:cxnLst/>
            <a:rect l="l" t="t" r="r" b="b"/>
            <a:pathLst>
              <a:path w="146684" h="135889">
                <a:moveTo>
                  <a:pt x="73151" y="0"/>
                </a:moveTo>
                <a:lnTo>
                  <a:pt x="44678" y="5328"/>
                </a:lnTo>
                <a:lnTo>
                  <a:pt x="21426" y="19859"/>
                </a:lnTo>
                <a:lnTo>
                  <a:pt x="5748" y="41415"/>
                </a:lnTo>
                <a:lnTo>
                  <a:pt x="0" y="67818"/>
                </a:lnTo>
                <a:lnTo>
                  <a:pt x="5748" y="94220"/>
                </a:lnTo>
                <a:lnTo>
                  <a:pt x="21426" y="115776"/>
                </a:lnTo>
                <a:lnTo>
                  <a:pt x="44678" y="130307"/>
                </a:lnTo>
                <a:lnTo>
                  <a:pt x="73151" y="135636"/>
                </a:lnTo>
                <a:lnTo>
                  <a:pt x="101625" y="130307"/>
                </a:lnTo>
                <a:lnTo>
                  <a:pt x="124877" y="115776"/>
                </a:lnTo>
                <a:lnTo>
                  <a:pt x="140555" y="94220"/>
                </a:lnTo>
                <a:lnTo>
                  <a:pt x="146304" y="67818"/>
                </a:lnTo>
                <a:lnTo>
                  <a:pt x="140555" y="41415"/>
                </a:lnTo>
                <a:lnTo>
                  <a:pt x="124877" y="19859"/>
                </a:lnTo>
                <a:lnTo>
                  <a:pt x="101625" y="5328"/>
                </a:lnTo>
                <a:lnTo>
                  <a:pt x="73151" y="0"/>
                </a:lnTo>
                <a:close/>
              </a:path>
            </a:pathLst>
          </a:custGeom>
          <a:solidFill>
            <a:srgbClr val="1F487C"/>
          </a:solidFill>
        </p:spPr>
        <p:txBody>
          <a:bodyPr wrap="square" lIns="0" tIns="0" rIns="0" bIns="0" rtlCol="0"/>
          <a:lstStyle/>
          <a:p>
            <a:endParaRPr smtClean="0">
              <a:solidFill>
                <a:prstClr val="black"/>
              </a:solidFill>
            </a:endParaRPr>
          </a:p>
        </p:txBody>
      </p:sp>
      <p:sp>
        <p:nvSpPr>
          <p:cNvPr id="47" name="object 47"/>
          <p:cNvSpPr/>
          <p:nvPr/>
        </p:nvSpPr>
        <p:spPr>
          <a:xfrm>
            <a:off x="711202" y="4876800"/>
            <a:ext cx="195580" cy="135890"/>
          </a:xfrm>
          <a:custGeom>
            <a:avLst/>
            <a:gdLst/>
            <a:ahLst/>
            <a:cxnLst/>
            <a:rect l="l" t="t" r="r" b="b"/>
            <a:pathLst>
              <a:path w="146684" h="135889">
                <a:moveTo>
                  <a:pt x="0" y="67818"/>
                </a:moveTo>
                <a:lnTo>
                  <a:pt x="5748" y="41415"/>
                </a:lnTo>
                <a:lnTo>
                  <a:pt x="21426" y="19859"/>
                </a:lnTo>
                <a:lnTo>
                  <a:pt x="44678" y="5328"/>
                </a:lnTo>
                <a:lnTo>
                  <a:pt x="73151" y="0"/>
                </a:lnTo>
                <a:lnTo>
                  <a:pt x="101625" y="5328"/>
                </a:lnTo>
                <a:lnTo>
                  <a:pt x="124877" y="19859"/>
                </a:lnTo>
                <a:lnTo>
                  <a:pt x="140555" y="41415"/>
                </a:lnTo>
                <a:lnTo>
                  <a:pt x="146304" y="67818"/>
                </a:lnTo>
                <a:lnTo>
                  <a:pt x="140555" y="94220"/>
                </a:lnTo>
                <a:lnTo>
                  <a:pt x="124877" y="115776"/>
                </a:lnTo>
                <a:lnTo>
                  <a:pt x="101625" y="130307"/>
                </a:lnTo>
                <a:lnTo>
                  <a:pt x="73151" y="135636"/>
                </a:lnTo>
                <a:lnTo>
                  <a:pt x="44678" y="130307"/>
                </a:lnTo>
                <a:lnTo>
                  <a:pt x="21426" y="115776"/>
                </a:lnTo>
                <a:lnTo>
                  <a:pt x="5748" y="94220"/>
                </a:lnTo>
                <a:lnTo>
                  <a:pt x="0" y="67818"/>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48" name="object 48"/>
          <p:cNvSpPr txBox="1"/>
          <p:nvPr/>
        </p:nvSpPr>
        <p:spPr>
          <a:xfrm>
            <a:off x="3352800" y="4191000"/>
            <a:ext cx="5791200" cy="324448"/>
          </a:xfrm>
          <a:prstGeom prst="rect">
            <a:avLst/>
          </a:prstGeom>
          <a:solidFill>
            <a:srgbClr val="FFFFFF"/>
          </a:solidFill>
          <a:ln w="15240">
            <a:solidFill>
              <a:srgbClr val="17375E"/>
            </a:solidFill>
          </a:ln>
        </p:spPr>
        <p:txBody>
          <a:bodyPr vert="horz" wrap="square" lIns="0" tIns="16510" rIns="0" bIns="0" rtlCol="0">
            <a:spAutoFit/>
          </a:bodyPr>
          <a:lstStyle/>
          <a:p>
            <a:pPr marL="173355">
              <a:spcBef>
                <a:spcPts val="130"/>
              </a:spcBef>
            </a:pPr>
            <a:r>
              <a:rPr sz="2000" b="1" dirty="0">
                <a:solidFill>
                  <a:srgbClr val="17375E"/>
                </a:solidFill>
                <a:cs typeface="Calibri"/>
              </a:rPr>
              <a:t>Bases  +  </a:t>
            </a:r>
            <a:r>
              <a:rPr sz="2000" b="1" spc="-5" dirty="0">
                <a:solidFill>
                  <a:srgbClr val="17375E"/>
                </a:solidFill>
                <a:cs typeface="Calibri"/>
              </a:rPr>
              <a:t>Places  </a:t>
            </a:r>
            <a:r>
              <a:rPr sz="2000" b="1" dirty="0">
                <a:solidFill>
                  <a:srgbClr val="17375E"/>
                </a:solidFill>
                <a:latin typeface="Wingdings"/>
                <a:cs typeface="Wingdings"/>
              </a:rPr>
              <a:t></a:t>
            </a:r>
            <a:r>
              <a:rPr sz="2000" b="1" dirty="0">
                <a:solidFill>
                  <a:srgbClr val="17375E"/>
                </a:solidFill>
                <a:latin typeface="Times New Roman"/>
                <a:cs typeface="Times New Roman"/>
              </a:rPr>
              <a:t>  </a:t>
            </a:r>
            <a:r>
              <a:rPr sz="2000" b="1" spc="-5" dirty="0">
                <a:solidFill>
                  <a:srgbClr val="17375E"/>
                </a:solidFill>
                <a:cs typeface="Calibri"/>
              </a:rPr>
              <a:t>Deploy  </a:t>
            </a:r>
            <a:r>
              <a:rPr sz="2000" b="1" dirty="0">
                <a:solidFill>
                  <a:srgbClr val="17375E"/>
                </a:solidFill>
                <a:cs typeface="Calibri"/>
              </a:rPr>
              <a:t>+</a:t>
            </a:r>
            <a:r>
              <a:rPr sz="2000" b="1" spc="300" dirty="0">
                <a:solidFill>
                  <a:srgbClr val="17375E"/>
                </a:solidFill>
                <a:cs typeface="Calibri"/>
              </a:rPr>
              <a:t> </a:t>
            </a:r>
            <a:r>
              <a:rPr sz="2000" b="1" spc="-10" dirty="0">
                <a:solidFill>
                  <a:srgbClr val="17375E"/>
                </a:solidFill>
                <a:cs typeface="Calibri"/>
              </a:rPr>
              <a:t>Sustain</a:t>
            </a:r>
            <a:endParaRPr sz="2000">
              <a:solidFill>
                <a:prstClr val="black"/>
              </a:solidFill>
              <a:cs typeface="Calibri"/>
            </a:endParaRPr>
          </a:p>
        </p:txBody>
      </p:sp>
    </p:spTree>
    <p:extLst>
      <p:ext uri="{BB962C8B-B14F-4D97-AF65-F5344CB8AC3E}">
        <p14:creationId xmlns:p14="http://schemas.microsoft.com/office/powerpoint/2010/main" val="3782946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66178" y="2400303"/>
            <a:ext cx="146473" cy="129539"/>
          </a:xfrm>
          <a:custGeom>
            <a:avLst/>
            <a:gdLst/>
            <a:ahLst/>
            <a:cxnLst/>
            <a:rect l="l" t="t" r="r" b="b"/>
            <a:pathLst>
              <a:path w="109854" h="129539">
                <a:moveTo>
                  <a:pt x="54863" y="0"/>
                </a:moveTo>
                <a:lnTo>
                  <a:pt x="33486" y="5083"/>
                </a:lnTo>
                <a:lnTo>
                  <a:pt x="16049" y="18954"/>
                </a:lnTo>
                <a:lnTo>
                  <a:pt x="4304" y="39540"/>
                </a:lnTo>
                <a:lnTo>
                  <a:pt x="0" y="64770"/>
                </a:lnTo>
                <a:lnTo>
                  <a:pt x="4304" y="89999"/>
                </a:lnTo>
                <a:lnTo>
                  <a:pt x="16049" y="110585"/>
                </a:lnTo>
                <a:lnTo>
                  <a:pt x="33486" y="124456"/>
                </a:lnTo>
                <a:lnTo>
                  <a:pt x="54863" y="129539"/>
                </a:lnTo>
                <a:lnTo>
                  <a:pt x="76241" y="124456"/>
                </a:lnTo>
                <a:lnTo>
                  <a:pt x="93678" y="110585"/>
                </a:lnTo>
                <a:lnTo>
                  <a:pt x="105423" y="89999"/>
                </a:lnTo>
                <a:lnTo>
                  <a:pt x="109727" y="64770"/>
                </a:lnTo>
                <a:lnTo>
                  <a:pt x="105423" y="39540"/>
                </a:lnTo>
                <a:lnTo>
                  <a:pt x="93678" y="18954"/>
                </a:lnTo>
                <a:lnTo>
                  <a:pt x="76241" y="5083"/>
                </a:lnTo>
                <a:lnTo>
                  <a:pt x="54863" y="0"/>
                </a:lnTo>
                <a:close/>
              </a:path>
            </a:pathLst>
          </a:custGeom>
          <a:solidFill>
            <a:srgbClr val="1F487C"/>
          </a:solidFill>
        </p:spPr>
        <p:txBody>
          <a:bodyPr wrap="square" lIns="0" tIns="0" rIns="0" bIns="0" rtlCol="0"/>
          <a:lstStyle/>
          <a:p>
            <a:endParaRPr smtClean="0">
              <a:solidFill>
                <a:prstClr val="black"/>
              </a:solidFill>
            </a:endParaRPr>
          </a:p>
        </p:txBody>
      </p:sp>
      <p:sp>
        <p:nvSpPr>
          <p:cNvPr id="3" name="object 3"/>
          <p:cNvSpPr/>
          <p:nvPr/>
        </p:nvSpPr>
        <p:spPr>
          <a:xfrm>
            <a:off x="8266178" y="2400303"/>
            <a:ext cx="146473" cy="129539"/>
          </a:xfrm>
          <a:custGeom>
            <a:avLst/>
            <a:gdLst/>
            <a:ahLst/>
            <a:cxnLst/>
            <a:rect l="l" t="t" r="r" b="b"/>
            <a:pathLst>
              <a:path w="109854" h="129539">
                <a:moveTo>
                  <a:pt x="0" y="64770"/>
                </a:moveTo>
                <a:lnTo>
                  <a:pt x="4304" y="39540"/>
                </a:lnTo>
                <a:lnTo>
                  <a:pt x="16049" y="18954"/>
                </a:lnTo>
                <a:lnTo>
                  <a:pt x="33486" y="5083"/>
                </a:lnTo>
                <a:lnTo>
                  <a:pt x="54863" y="0"/>
                </a:lnTo>
                <a:lnTo>
                  <a:pt x="76241" y="5083"/>
                </a:lnTo>
                <a:lnTo>
                  <a:pt x="93678" y="18954"/>
                </a:lnTo>
                <a:lnTo>
                  <a:pt x="105423" y="39540"/>
                </a:lnTo>
                <a:lnTo>
                  <a:pt x="109727" y="64770"/>
                </a:lnTo>
                <a:lnTo>
                  <a:pt x="105423" y="89999"/>
                </a:lnTo>
                <a:lnTo>
                  <a:pt x="93678" y="110585"/>
                </a:lnTo>
                <a:lnTo>
                  <a:pt x="76241" y="124456"/>
                </a:lnTo>
                <a:lnTo>
                  <a:pt x="54863" y="129539"/>
                </a:lnTo>
                <a:lnTo>
                  <a:pt x="33486" y="124456"/>
                </a:lnTo>
                <a:lnTo>
                  <a:pt x="16049" y="110585"/>
                </a:lnTo>
                <a:lnTo>
                  <a:pt x="4304" y="89999"/>
                </a:lnTo>
                <a:lnTo>
                  <a:pt x="0" y="64770"/>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4" name="object 4"/>
          <p:cNvSpPr/>
          <p:nvPr/>
        </p:nvSpPr>
        <p:spPr>
          <a:xfrm>
            <a:off x="1363472" y="2333244"/>
            <a:ext cx="130387" cy="97790"/>
          </a:xfrm>
          <a:custGeom>
            <a:avLst/>
            <a:gdLst/>
            <a:ahLst/>
            <a:cxnLst/>
            <a:rect l="l" t="t" r="r" b="b"/>
            <a:pathLst>
              <a:path w="97790" h="97789">
                <a:moveTo>
                  <a:pt x="0" y="97536"/>
                </a:moveTo>
                <a:lnTo>
                  <a:pt x="97535" y="97536"/>
                </a:lnTo>
                <a:lnTo>
                  <a:pt x="97535" y="0"/>
                </a:lnTo>
                <a:lnTo>
                  <a:pt x="0" y="0"/>
                </a:lnTo>
                <a:lnTo>
                  <a:pt x="0" y="97536"/>
                </a:lnTo>
                <a:close/>
              </a:path>
            </a:pathLst>
          </a:custGeom>
          <a:solidFill>
            <a:srgbClr val="1F487C"/>
          </a:solidFill>
        </p:spPr>
        <p:txBody>
          <a:bodyPr wrap="square" lIns="0" tIns="0" rIns="0" bIns="0" rtlCol="0"/>
          <a:lstStyle/>
          <a:p>
            <a:endParaRPr smtClean="0">
              <a:solidFill>
                <a:prstClr val="black"/>
              </a:solidFill>
            </a:endParaRPr>
          </a:p>
        </p:txBody>
      </p:sp>
      <p:sp>
        <p:nvSpPr>
          <p:cNvPr id="5" name="object 5"/>
          <p:cNvSpPr/>
          <p:nvPr/>
        </p:nvSpPr>
        <p:spPr>
          <a:xfrm>
            <a:off x="1363472" y="2333244"/>
            <a:ext cx="130387" cy="97790"/>
          </a:xfrm>
          <a:custGeom>
            <a:avLst/>
            <a:gdLst/>
            <a:ahLst/>
            <a:cxnLst/>
            <a:rect l="l" t="t" r="r" b="b"/>
            <a:pathLst>
              <a:path w="97790" h="97789">
                <a:moveTo>
                  <a:pt x="0" y="97536"/>
                </a:moveTo>
                <a:lnTo>
                  <a:pt x="97535" y="97536"/>
                </a:lnTo>
                <a:lnTo>
                  <a:pt x="97535" y="0"/>
                </a:lnTo>
                <a:lnTo>
                  <a:pt x="0" y="0"/>
                </a:lnTo>
                <a:lnTo>
                  <a:pt x="0" y="97536"/>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6" name="object 6"/>
          <p:cNvSpPr/>
          <p:nvPr/>
        </p:nvSpPr>
        <p:spPr>
          <a:xfrm>
            <a:off x="589280" y="2391155"/>
            <a:ext cx="130387" cy="97790"/>
          </a:xfrm>
          <a:custGeom>
            <a:avLst/>
            <a:gdLst/>
            <a:ahLst/>
            <a:cxnLst/>
            <a:rect l="l" t="t" r="r" b="b"/>
            <a:pathLst>
              <a:path w="97790" h="97789">
                <a:moveTo>
                  <a:pt x="0" y="97536"/>
                </a:moveTo>
                <a:lnTo>
                  <a:pt x="97536" y="97536"/>
                </a:lnTo>
                <a:lnTo>
                  <a:pt x="97536" y="0"/>
                </a:lnTo>
                <a:lnTo>
                  <a:pt x="0" y="0"/>
                </a:lnTo>
                <a:lnTo>
                  <a:pt x="0" y="97536"/>
                </a:lnTo>
                <a:close/>
              </a:path>
            </a:pathLst>
          </a:custGeom>
          <a:solidFill>
            <a:srgbClr val="1F487C"/>
          </a:solidFill>
        </p:spPr>
        <p:txBody>
          <a:bodyPr wrap="square" lIns="0" tIns="0" rIns="0" bIns="0" rtlCol="0"/>
          <a:lstStyle/>
          <a:p>
            <a:endParaRPr smtClean="0">
              <a:solidFill>
                <a:prstClr val="black"/>
              </a:solidFill>
            </a:endParaRPr>
          </a:p>
        </p:txBody>
      </p:sp>
      <p:sp>
        <p:nvSpPr>
          <p:cNvPr id="7" name="object 7"/>
          <p:cNvSpPr/>
          <p:nvPr/>
        </p:nvSpPr>
        <p:spPr>
          <a:xfrm>
            <a:off x="589280" y="2391155"/>
            <a:ext cx="130387" cy="97790"/>
          </a:xfrm>
          <a:custGeom>
            <a:avLst/>
            <a:gdLst/>
            <a:ahLst/>
            <a:cxnLst/>
            <a:rect l="l" t="t" r="r" b="b"/>
            <a:pathLst>
              <a:path w="97790" h="97789">
                <a:moveTo>
                  <a:pt x="0" y="97536"/>
                </a:moveTo>
                <a:lnTo>
                  <a:pt x="97536" y="97536"/>
                </a:lnTo>
                <a:lnTo>
                  <a:pt x="97536" y="0"/>
                </a:lnTo>
                <a:lnTo>
                  <a:pt x="0" y="0"/>
                </a:lnTo>
                <a:lnTo>
                  <a:pt x="0" y="97536"/>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8" name="object 8"/>
          <p:cNvSpPr/>
          <p:nvPr/>
        </p:nvSpPr>
        <p:spPr>
          <a:xfrm>
            <a:off x="2657856" y="2705100"/>
            <a:ext cx="128693" cy="97790"/>
          </a:xfrm>
          <a:custGeom>
            <a:avLst/>
            <a:gdLst/>
            <a:ahLst/>
            <a:cxnLst/>
            <a:rect l="l" t="t" r="r" b="b"/>
            <a:pathLst>
              <a:path w="96519" h="97789">
                <a:moveTo>
                  <a:pt x="0" y="97536"/>
                </a:moveTo>
                <a:lnTo>
                  <a:pt x="96012" y="97536"/>
                </a:lnTo>
                <a:lnTo>
                  <a:pt x="96012" y="0"/>
                </a:lnTo>
                <a:lnTo>
                  <a:pt x="0" y="0"/>
                </a:lnTo>
                <a:lnTo>
                  <a:pt x="0" y="97536"/>
                </a:lnTo>
                <a:close/>
              </a:path>
            </a:pathLst>
          </a:custGeom>
          <a:solidFill>
            <a:srgbClr val="1F487C"/>
          </a:solidFill>
        </p:spPr>
        <p:txBody>
          <a:bodyPr wrap="square" lIns="0" tIns="0" rIns="0" bIns="0" rtlCol="0"/>
          <a:lstStyle/>
          <a:p>
            <a:endParaRPr smtClean="0">
              <a:solidFill>
                <a:prstClr val="black"/>
              </a:solidFill>
            </a:endParaRPr>
          </a:p>
        </p:txBody>
      </p:sp>
      <p:sp>
        <p:nvSpPr>
          <p:cNvPr id="9" name="object 9"/>
          <p:cNvSpPr/>
          <p:nvPr/>
        </p:nvSpPr>
        <p:spPr>
          <a:xfrm>
            <a:off x="2657856" y="2705100"/>
            <a:ext cx="128693" cy="97790"/>
          </a:xfrm>
          <a:custGeom>
            <a:avLst/>
            <a:gdLst/>
            <a:ahLst/>
            <a:cxnLst/>
            <a:rect l="l" t="t" r="r" b="b"/>
            <a:pathLst>
              <a:path w="96519" h="97789">
                <a:moveTo>
                  <a:pt x="0" y="97536"/>
                </a:moveTo>
                <a:lnTo>
                  <a:pt x="96012" y="97536"/>
                </a:lnTo>
                <a:lnTo>
                  <a:pt x="96012" y="0"/>
                </a:lnTo>
                <a:lnTo>
                  <a:pt x="0" y="0"/>
                </a:lnTo>
                <a:lnTo>
                  <a:pt x="0" y="97536"/>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10" name="object 10"/>
          <p:cNvSpPr/>
          <p:nvPr/>
        </p:nvSpPr>
        <p:spPr>
          <a:xfrm>
            <a:off x="2338832" y="3084576"/>
            <a:ext cx="130387" cy="97790"/>
          </a:xfrm>
          <a:custGeom>
            <a:avLst/>
            <a:gdLst/>
            <a:ahLst/>
            <a:cxnLst/>
            <a:rect l="l" t="t" r="r" b="b"/>
            <a:pathLst>
              <a:path w="97789" h="97789">
                <a:moveTo>
                  <a:pt x="0" y="97536"/>
                </a:moveTo>
                <a:lnTo>
                  <a:pt x="97536" y="97536"/>
                </a:lnTo>
                <a:lnTo>
                  <a:pt x="97536" y="0"/>
                </a:lnTo>
                <a:lnTo>
                  <a:pt x="0" y="0"/>
                </a:lnTo>
                <a:lnTo>
                  <a:pt x="0" y="97536"/>
                </a:lnTo>
                <a:close/>
              </a:path>
            </a:pathLst>
          </a:custGeom>
          <a:solidFill>
            <a:srgbClr val="1F487C"/>
          </a:solidFill>
        </p:spPr>
        <p:txBody>
          <a:bodyPr wrap="square" lIns="0" tIns="0" rIns="0" bIns="0" rtlCol="0"/>
          <a:lstStyle/>
          <a:p>
            <a:endParaRPr smtClean="0">
              <a:solidFill>
                <a:prstClr val="black"/>
              </a:solidFill>
            </a:endParaRPr>
          </a:p>
        </p:txBody>
      </p:sp>
      <p:sp>
        <p:nvSpPr>
          <p:cNvPr id="11" name="object 11"/>
          <p:cNvSpPr/>
          <p:nvPr/>
        </p:nvSpPr>
        <p:spPr>
          <a:xfrm>
            <a:off x="2338832" y="3084576"/>
            <a:ext cx="130387" cy="97790"/>
          </a:xfrm>
          <a:custGeom>
            <a:avLst/>
            <a:gdLst/>
            <a:ahLst/>
            <a:cxnLst/>
            <a:rect l="l" t="t" r="r" b="b"/>
            <a:pathLst>
              <a:path w="97789" h="97789">
                <a:moveTo>
                  <a:pt x="0" y="97536"/>
                </a:moveTo>
                <a:lnTo>
                  <a:pt x="97536" y="97536"/>
                </a:lnTo>
                <a:lnTo>
                  <a:pt x="97536" y="0"/>
                </a:lnTo>
                <a:lnTo>
                  <a:pt x="0" y="0"/>
                </a:lnTo>
                <a:lnTo>
                  <a:pt x="0" y="97536"/>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12" name="object 12"/>
          <p:cNvSpPr/>
          <p:nvPr/>
        </p:nvSpPr>
        <p:spPr>
          <a:xfrm>
            <a:off x="3572256" y="3656076"/>
            <a:ext cx="128693" cy="97790"/>
          </a:xfrm>
          <a:custGeom>
            <a:avLst/>
            <a:gdLst/>
            <a:ahLst/>
            <a:cxnLst/>
            <a:rect l="l" t="t" r="r" b="b"/>
            <a:pathLst>
              <a:path w="96519" h="97789">
                <a:moveTo>
                  <a:pt x="0" y="97536"/>
                </a:moveTo>
                <a:lnTo>
                  <a:pt x="96012" y="97536"/>
                </a:lnTo>
                <a:lnTo>
                  <a:pt x="96012" y="0"/>
                </a:lnTo>
                <a:lnTo>
                  <a:pt x="0" y="0"/>
                </a:lnTo>
                <a:lnTo>
                  <a:pt x="0" y="97536"/>
                </a:lnTo>
                <a:close/>
              </a:path>
            </a:pathLst>
          </a:custGeom>
          <a:solidFill>
            <a:srgbClr val="1F487C"/>
          </a:solidFill>
        </p:spPr>
        <p:txBody>
          <a:bodyPr wrap="square" lIns="0" tIns="0" rIns="0" bIns="0" rtlCol="0"/>
          <a:lstStyle/>
          <a:p>
            <a:endParaRPr smtClean="0">
              <a:solidFill>
                <a:prstClr val="black"/>
              </a:solidFill>
            </a:endParaRPr>
          </a:p>
        </p:txBody>
      </p:sp>
      <p:sp>
        <p:nvSpPr>
          <p:cNvPr id="13" name="object 13"/>
          <p:cNvSpPr/>
          <p:nvPr/>
        </p:nvSpPr>
        <p:spPr>
          <a:xfrm>
            <a:off x="3572256" y="3656076"/>
            <a:ext cx="128693" cy="97790"/>
          </a:xfrm>
          <a:custGeom>
            <a:avLst/>
            <a:gdLst/>
            <a:ahLst/>
            <a:cxnLst/>
            <a:rect l="l" t="t" r="r" b="b"/>
            <a:pathLst>
              <a:path w="96519" h="97789">
                <a:moveTo>
                  <a:pt x="0" y="97536"/>
                </a:moveTo>
                <a:lnTo>
                  <a:pt x="96012" y="97536"/>
                </a:lnTo>
                <a:lnTo>
                  <a:pt x="96012" y="0"/>
                </a:lnTo>
                <a:lnTo>
                  <a:pt x="0" y="0"/>
                </a:lnTo>
                <a:lnTo>
                  <a:pt x="0" y="97536"/>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14" name="object 14"/>
          <p:cNvSpPr/>
          <p:nvPr/>
        </p:nvSpPr>
        <p:spPr>
          <a:xfrm>
            <a:off x="4602480" y="3352800"/>
            <a:ext cx="130387" cy="97790"/>
          </a:xfrm>
          <a:custGeom>
            <a:avLst/>
            <a:gdLst/>
            <a:ahLst/>
            <a:cxnLst/>
            <a:rect l="l" t="t" r="r" b="b"/>
            <a:pathLst>
              <a:path w="97789" h="97789">
                <a:moveTo>
                  <a:pt x="0" y="97536"/>
                </a:moveTo>
                <a:lnTo>
                  <a:pt x="97536" y="97536"/>
                </a:lnTo>
                <a:lnTo>
                  <a:pt x="97536" y="0"/>
                </a:lnTo>
                <a:lnTo>
                  <a:pt x="0" y="0"/>
                </a:lnTo>
                <a:lnTo>
                  <a:pt x="0" y="97536"/>
                </a:lnTo>
                <a:close/>
              </a:path>
            </a:pathLst>
          </a:custGeom>
          <a:solidFill>
            <a:srgbClr val="1F487C"/>
          </a:solidFill>
        </p:spPr>
        <p:txBody>
          <a:bodyPr wrap="square" lIns="0" tIns="0" rIns="0" bIns="0" rtlCol="0"/>
          <a:lstStyle/>
          <a:p>
            <a:endParaRPr smtClean="0">
              <a:solidFill>
                <a:prstClr val="black"/>
              </a:solidFill>
            </a:endParaRPr>
          </a:p>
        </p:txBody>
      </p:sp>
      <p:sp>
        <p:nvSpPr>
          <p:cNvPr id="15" name="object 15"/>
          <p:cNvSpPr/>
          <p:nvPr/>
        </p:nvSpPr>
        <p:spPr>
          <a:xfrm>
            <a:off x="4602480" y="3352800"/>
            <a:ext cx="130387" cy="97790"/>
          </a:xfrm>
          <a:custGeom>
            <a:avLst/>
            <a:gdLst/>
            <a:ahLst/>
            <a:cxnLst/>
            <a:rect l="l" t="t" r="r" b="b"/>
            <a:pathLst>
              <a:path w="97789" h="97789">
                <a:moveTo>
                  <a:pt x="0" y="97536"/>
                </a:moveTo>
                <a:lnTo>
                  <a:pt x="97536" y="97536"/>
                </a:lnTo>
                <a:lnTo>
                  <a:pt x="97536" y="0"/>
                </a:lnTo>
                <a:lnTo>
                  <a:pt x="0" y="0"/>
                </a:lnTo>
                <a:lnTo>
                  <a:pt x="0" y="97536"/>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16" name="object 16"/>
          <p:cNvSpPr/>
          <p:nvPr/>
        </p:nvSpPr>
        <p:spPr>
          <a:xfrm>
            <a:off x="5492496" y="2447544"/>
            <a:ext cx="128693" cy="97790"/>
          </a:xfrm>
          <a:custGeom>
            <a:avLst/>
            <a:gdLst/>
            <a:ahLst/>
            <a:cxnLst/>
            <a:rect l="l" t="t" r="r" b="b"/>
            <a:pathLst>
              <a:path w="96520" h="97789">
                <a:moveTo>
                  <a:pt x="0" y="97536"/>
                </a:moveTo>
                <a:lnTo>
                  <a:pt x="96012" y="97536"/>
                </a:lnTo>
                <a:lnTo>
                  <a:pt x="96012" y="0"/>
                </a:lnTo>
                <a:lnTo>
                  <a:pt x="0" y="0"/>
                </a:lnTo>
                <a:lnTo>
                  <a:pt x="0" y="97536"/>
                </a:lnTo>
                <a:close/>
              </a:path>
            </a:pathLst>
          </a:custGeom>
          <a:solidFill>
            <a:srgbClr val="1F487C"/>
          </a:solidFill>
        </p:spPr>
        <p:txBody>
          <a:bodyPr wrap="square" lIns="0" tIns="0" rIns="0" bIns="0" rtlCol="0"/>
          <a:lstStyle/>
          <a:p>
            <a:endParaRPr smtClean="0">
              <a:solidFill>
                <a:prstClr val="black"/>
              </a:solidFill>
            </a:endParaRPr>
          </a:p>
        </p:txBody>
      </p:sp>
      <p:sp>
        <p:nvSpPr>
          <p:cNvPr id="17" name="object 17"/>
          <p:cNvSpPr/>
          <p:nvPr/>
        </p:nvSpPr>
        <p:spPr>
          <a:xfrm>
            <a:off x="5492496" y="2447544"/>
            <a:ext cx="128693" cy="97790"/>
          </a:xfrm>
          <a:custGeom>
            <a:avLst/>
            <a:gdLst/>
            <a:ahLst/>
            <a:cxnLst/>
            <a:rect l="l" t="t" r="r" b="b"/>
            <a:pathLst>
              <a:path w="96520" h="97789">
                <a:moveTo>
                  <a:pt x="0" y="97536"/>
                </a:moveTo>
                <a:lnTo>
                  <a:pt x="96012" y="97536"/>
                </a:lnTo>
                <a:lnTo>
                  <a:pt x="96012" y="0"/>
                </a:lnTo>
                <a:lnTo>
                  <a:pt x="0" y="0"/>
                </a:lnTo>
                <a:lnTo>
                  <a:pt x="0" y="97536"/>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18" name="object 18"/>
          <p:cNvSpPr/>
          <p:nvPr/>
        </p:nvSpPr>
        <p:spPr>
          <a:xfrm>
            <a:off x="5427472" y="2628900"/>
            <a:ext cx="130387" cy="97790"/>
          </a:xfrm>
          <a:custGeom>
            <a:avLst/>
            <a:gdLst/>
            <a:ahLst/>
            <a:cxnLst/>
            <a:rect l="l" t="t" r="r" b="b"/>
            <a:pathLst>
              <a:path w="97789" h="97789">
                <a:moveTo>
                  <a:pt x="0" y="97536"/>
                </a:moveTo>
                <a:lnTo>
                  <a:pt x="97536" y="97536"/>
                </a:lnTo>
                <a:lnTo>
                  <a:pt x="97536" y="0"/>
                </a:lnTo>
                <a:lnTo>
                  <a:pt x="0" y="0"/>
                </a:lnTo>
                <a:lnTo>
                  <a:pt x="0" y="97536"/>
                </a:lnTo>
                <a:close/>
              </a:path>
            </a:pathLst>
          </a:custGeom>
          <a:solidFill>
            <a:srgbClr val="1F487C"/>
          </a:solidFill>
        </p:spPr>
        <p:txBody>
          <a:bodyPr wrap="square" lIns="0" tIns="0" rIns="0" bIns="0" rtlCol="0"/>
          <a:lstStyle/>
          <a:p>
            <a:endParaRPr smtClean="0">
              <a:solidFill>
                <a:prstClr val="black"/>
              </a:solidFill>
            </a:endParaRPr>
          </a:p>
        </p:txBody>
      </p:sp>
      <p:sp>
        <p:nvSpPr>
          <p:cNvPr id="19" name="object 19"/>
          <p:cNvSpPr/>
          <p:nvPr/>
        </p:nvSpPr>
        <p:spPr>
          <a:xfrm>
            <a:off x="5427472" y="2628900"/>
            <a:ext cx="130387" cy="97790"/>
          </a:xfrm>
          <a:custGeom>
            <a:avLst/>
            <a:gdLst/>
            <a:ahLst/>
            <a:cxnLst/>
            <a:rect l="l" t="t" r="r" b="b"/>
            <a:pathLst>
              <a:path w="97789" h="97789">
                <a:moveTo>
                  <a:pt x="0" y="97536"/>
                </a:moveTo>
                <a:lnTo>
                  <a:pt x="97536" y="97536"/>
                </a:lnTo>
                <a:lnTo>
                  <a:pt x="97536" y="0"/>
                </a:lnTo>
                <a:lnTo>
                  <a:pt x="0" y="0"/>
                </a:lnTo>
                <a:lnTo>
                  <a:pt x="0" y="97536"/>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20" name="object 20"/>
          <p:cNvSpPr/>
          <p:nvPr/>
        </p:nvSpPr>
        <p:spPr>
          <a:xfrm>
            <a:off x="5504688" y="3666744"/>
            <a:ext cx="128693" cy="97790"/>
          </a:xfrm>
          <a:custGeom>
            <a:avLst/>
            <a:gdLst/>
            <a:ahLst/>
            <a:cxnLst/>
            <a:rect l="l" t="t" r="r" b="b"/>
            <a:pathLst>
              <a:path w="96520" h="97789">
                <a:moveTo>
                  <a:pt x="0" y="97535"/>
                </a:moveTo>
                <a:lnTo>
                  <a:pt x="96012" y="97535"/>
                </a:lnTo>
                <a:lnTo>
                  <a:pt x="96012" y="0"/>
                </a:lnTo>
                <a:lnTo>
                  <a:pt x="0" y="0"/>
                </a:lnTo>
                <a:lnTo>
                  <a:pt x="0" y="97535"/>
                </a:lnTo>
                <a:close/>
              </a:path>
            </a:pathLst>
          </a:custGeom>
          <a:solidFill>
            <a:srgbClr val="1F487C"/>
          </a:solidFill>
        </p:spPr>
        <p:txBody>
          <a:bodyPr wrap="square" lIns="0" tIns="0" rIns="0" bIns="0" rtlCol="0"/>
          <a:lstStyle/>
          <a:p>
            <a:endParaRPr smtClean="0">
              <a:solidFill>
                <a:prstClr val="black"/>
              </a:solidFill>
            </a:endParaRPr>
          </a:p>
        </p:txBody>
      </p:sp>
      <p:sp>
        <p:nvSpPr>
          <p:cNvPr id="21" name="object 21"/>
          <p:cNvSpPr/>
          <p:nvPr/>
        </p:nvSpPr>
        <p:spPr>
          <a:xfrm>
            <a:off x="5504688" y="3666744"/>
            <a:ext cx="128693" cy="97790"/>
          </a:xfrm>
          <a:custGeom>
            <a:avLst/>
            <a:gdLst/>
            <a:ahLst/>
            <a:cxnLst/>
            <a:rect l="l" t="t" r="r" b="b"/>
            <a:pathLst>
              <a:path w="96520" h="97789">
                <a:moveTo>
                  <a:pt x="0" y="97535"/>
                </a:moveTo>
                <a:lnTo>
                  <a:pt x="96012" y="97535"/>
                </a:lnTo>
                <a:lnTo>
                  <a:pt x="96012" y="0"/>
                </a:lnTo>
                <a:lnTo>
                  <a:pt x="0" y="0"/>
                </a:lnTo>
                <a:lnTo>
                  <a:pt x="0" y="97535"/>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22" name="object 22"/>
          <p:cNvSpPr/>
          <p:nvPr/>
        </p:nvSpPr>
        <p:spPr>
          <a:xfrm>
            <a:off x="8247889" y="1924811"/>
            <a:ext cx="146473" cy="128270"/>
          </a:xfrm>
          <a:custGeom>
            <a:avLst/>
            <a:gdLst/>
            <a:ahLst/>
            <a:cxnLst/>
            <a:rect l="l" t="t" r="r" b="b"/>
            <a:pathLst>
              <a:path w="109854" h="128269">
                <a:moveTo>
                  <a:pt x="54863" y="0"/>
                </a:moveTo>
                <a:lnTo>
                  <a:pt x="33486" y="5036"/>
                </a:lnTo>
                <a:lnTo>
                  <a:pt x="16049" y="18764"/>
                </a:lnTo>
                <a:lnTo>
                  <a:pt x="4304" y="39112"/>
                </a:lnTo>
                <a:lnTo>
                  <a:pt x="0" y="64008"/>
                </a:lnTo>
                <a:lnTo>
                  <a:pt x="4304" y="88903"/>
                </a:lnTo>
                <a:lnTo>
                  <a:pt x="16049" y="109251"/>
                </a:lnTo>
                <a:lnTo>
                  <a:pt x="33486" y="122979"/>
                </a:lnTo>
                <a:lnTo>
                  <a:pt x="54863" y="128015"/>
                </a:lnTo>
                <a:lnTo>
                  <a:pt x="76241" y="122979"/>
                </a:lnTo>
                <a:lnTo>
                  <a:pt x="93678" y="109251"/>
                </a:lnTo>
                <a:lnTo>
                  <a:pt x="105423" y="88903"/>
                </a:lnTo>
                <a:lnTo>
                  <a:pt x="109728" y="64008"/>
                </a:lnTo>
                <a:lnTo>
                  <a:pt x="105423" y="39112"/>
                </a:lnTo>
                <a:lnTo>
                  <a:pt x="93678" y="18764"/>
                </a:lnTo>
                <a:lnTo>
                  <a:pt x="76241" y="5036"/>
                </a:lnTo>
                <a:lnTo>
                  <a:pt x="54863" y="0"/>
                </a:lnTo>
                <a:close/>
              </a:path>
            </a:pathLst>
          </a:custGeom>
          <a:solidFill>
            <a:srgbClr val="1F487C"/>
          </a:solidFill>
        </p:spPr>
        <p:txBody>
          <a:bodyPr wrap="square" lIns="0" tIns="0" rIns="0" bIns="0" rtlCol="0"/>
          <a:lstStyle/>
          <a:p>
            <a:endParaRPr smtClean="0">
              <a:solidFill>
                <a:prstClr val="black"/>
              </a:solidFill>
            </a:endParaRPr>
          </a:p>
        </p:txBody>
      </p:sp>
      <p:sp>
        <p:nvSpPr>
          <p:cNvPr id="23" name="object 23"/>
          <p:cNvSpPr/>
          <p:nvPr/>
        </p:nvSpPr>
        <p:spPr>
          <a:xfrm>
            <a:off x="8247889" y="1924811"/>
            <a:ext cx="146473" cy="128270"/>
          </a:xfrm>
          <a:custGeom>
            <a:avLst/>
            <a:gdLst/>
            <a:ahLst/>
            <a:cxnLst/>
            <a:rect l="l" t="t" r="r" b="b"/>
            <a:pathLst>
              <a:path w="109854" h="128269">
                <a:moveTo>
                  <a:pt x="0" y="64008"/>
                </a:moveTo>
                <a:lnTo>
                  <a:pt x="4304" y="39112"/>
                </a:lnTo>
                <a:lnTo>
                  <a:pt x="16049" y="18764"/>
                </a:lnTo>
                <a:lnTo>
                  <a:pt x="33486" y="5036"/>
                </a:lnTo>
                <a:lnTo>
                  <a:pt x="54863" y="0"/>
                </a:lnTo>
                <a:lnTo>
                  <a:pt x="76241" y="5036"/>
                </a:lnTo>
                <a:lnTo>
                  <a:pt x="93678" y="18764"/>
                </a:lnTo>
                <a:lnTo>
                  <a:pt x="105423" y="39112"/>
                </a:lnTo>
                <a:lnTo>
                  <a:pt x="109728" y="64008"/>
                </a:lnTo>
                <a:lnTo>
                  <a:pt x="105423" y="88903"/>
                </a:lnTo>
                <a:lnTo>
                  <a:pt x="93678" y="109251"/>
                </a:lnTo>
                <a:lnTo>
                  <a:pt x="76241" y="122979"/>
                </a:lnTo>
                <a:lnTo>
                  <a:pt x="54863" y="128015"/>
                </a:lnTo>
                <a:lnTo>
                  <a:pt x="33486" y="122979"/>
                </a:lnTo>
                <a:lnTo>
                  <a:pt x="16049" y="109251"/>
                </a:lnTo>
                <a:lnTo>
                  <a:pt x="4304" y="88903"/>
                </a:lnTo>
                <a:lnTo>
                  <a:pt x="0" y="64008"/>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24" name="object 24"/>
          <p:cNvSpPr/>
          <p:nvPr/>
        </p:nvSpPr>
        <p:spPr>
          <a:xfrm>
            <a:off x="9497570" y="2561847"/>
            <a:ext cx="146473" cy="129539"/>
          </a:xfrm>
          <a:custGeom>
            <a:avLst/>
            <a:gdLst/>
            <a:ahLst/>
            <a:cxnLst/>
            <a:rect l="l" t="t" r="r" b="b"/>
            <a:pathLst>
              <a:path w="109854" h="129539">
                <a:moveTo>
                  <a:pt x="54864" y="0"/>
                </a:moveTo>
                <a:lnTo>
                  <a:pt x="33486" y="5083"/>
                </a:lnTo>
                <a:lnTo>
                  <a:pt x="16049" y="18954"/>
                </a:lnTo>
                <a:lnTo>
                  <a:pt x="4304" y="39540"/>
                </a:lnTo>
                <a:lnTo>
                  <a:pt x="0" y="64769"/>
                </a:lnTo>
                <a:lnTo>
                  <a:pt x="4304" y="89999"/>
                </a:lnTo>
                <a:lnTo>
                  <a:pt x="16049" y="110585"/>
                </a:lnTo>
                <a:lnTo>
                  <a:pt x="33486" y="124456"/>
                </a:lnTo>
                <a:lnTo>
                  <a:pt x="54864" y="129539"/>
                </a:lnTo>
                <a:lnTo>
                  <a:pt x="76241" y="124456"/>
                </a:lnTo>
                <a:lnTo>
                  <a:pt x="93678" y="110585"/>
                </a:lnTo>
                <a:lnTo>
                  <a:pt x="105423" y="89999"/>
                </a:lnTo>
                <a:lnTo>
                  <a:pt x="109727" y="64769"/>
                </a:lnTo>
                <a:lnTo>
                  <a:pt x="105423" y="39540"/>
                </a:lnTo>
                <a:lnTo>
                  <a:pt x="93678" y="18954"/>
                </a:lnTo>
                <a:lnTo>
                  <a:pt x="76241" y="5083"/>
                </a:lnTo>
                <a:lnTo>
                  <a:pt x="54864" y="0"/>
                </a:lnTo>
                <a:close/>
              </a:path>
            </a:pathLst>
          </a:custGeom>
          <a:solidFill>
            <a:srgbClr val="1F487C"/>
          </a:solidFill>
        </p:spPr>
        <p:txBody>
          <a:bodyPr wrap="square" lIns="0" tIns="0" rIns="0" bIns="0" rtlCol="0"/>
          <a:lstStyle/>
          <a:p>
            <a:endParaRPr smtClean="0">
              <a:solidFill>
                <a:prstClr val="black"/>
              </a:solidFill>
            </a:endParaRPr>
          </a:p>
        </p:txBody>
      </p:sp>
      <p:sp>
        <p:nvSpPr>
          <p:cNvPr id="25" name="object 25"/>
          <p:cNvSpPr/>
          <p:nvPr/>
        </p:nvSpPr>
        <p:spPr>
          <a:xfrm>
            <a:off x="9497570" y="2561847"/>
            <a:ext cx="146473" cy="129539"/>
          </a:xfrm>
          <a:custGeom>
            <a:avLst/>
            <a:gdLst/>
            <a:ahLst/>
            <a:cxnLst/>
            <a:rect l="l" t="t" r="r" b="b"/>
            <a:pathLst>
              <a:path w="109854" h="129539">
                <a:moveTo>
                  <a:pt x="0" y="64769"/>
                </a:moveTo>
                <a:lnTo>
                  <a:pt x="4304" y="39540"/>
                </a:lnTo>
                <a:lnTo>
                  <a:pt x="16049" y="18954"/>
                </a:lnTo>
                <a:lnTo>
                  <a:pt x="33486" y="5083"/>
                </a:lnTo>
                <a:lnTo>
                  <a:pt x="54864" y="0"/>
                </a:lnTo>
                <a:lnTo>
                  <a:pt x="76241" y="5083"/>
                </a:lnTo>
                <a:lnTo>
                  <a:pt x="93678" y="18954"/>
                </a:lnTo>
                <a:lnTo>
                  <a:pt x="105423" y="39540"/>
                </a:lnTo>
                <a:lnTo>
                  <a:pt x="109727" y="64769"/>
                </a:lnTo>
                <a:lnTo>
                  <a:pt x="105423" y="89999"/>
                </a:lnTo>
                <a:lnTo>
                  <a:pt x="93678" y="110585"/>
                </a:lnTo>
                <a:lnTo>
                  <a:pt x="76241" y="124456"/>
                </a:lnTo>
                <a:lnTo>
                  <a:pt x="54864" y="129539"/>
                </a:lnTo>
                <a:lnTo>
                  <a:pt x="33486" y="124456"/>
                </a:lnTo>
                <a:lnTo>
                  <a:pt x="16049" y="110585"/>
                </a:lnTo>
                <a:lnTo>
                  <a:pt x="4304" y="89999"/>
                </a:lnTo>
                <a:lnTo>
                  <a:pt x="0" y="64769"/>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26" name="object 26"/>
          <p:cNvSpPr/>
          <p:nvPr/>
        </p:nvSpPr>
        <p:spPr>
          <a:xfrm>
            <a:off x="9694674" y="2371347"/>
            <a:ext cx="146473" cy="129539"/>
          </a:xfrm>
          <a:custGeom>
            <a:avLst/>
            <a:gdLst/>
            <a:ahLst/>
            <a:cxnLst/>
            <a:rect l="l" t="t" r="r" b="b"/>
            <a:pathLst>
              <a:path w="109854" h="129539">
                <a:moveTo>
                  <a:pt x="54864" y="0"/>
                </a:moveTo>
                <a:lnTo>
                  <a:pt x="33486" y="5083"/>
                </a:lnTo>
                <a:lnTo>
                  <a:pt x="16049" y="18954"/>
                </a:lnTo>
                <a:lnTo>
                  <a:pt x="4304" y="39540"/>
                </a:lnTo>
                <a:lnTo>
                  <a:pt x="0" y="64769"/>
                </a:lnTo>
                <a:lnTo>
                  <a:pt x="4304" y="89999"/>
                </a:lnTo>
                <a:lnTo>
                  <a:pt x="16049" y="110585"/>
                </a:lnTo>
                <a:lnTo>
                  <a:pt x="33486" y="124456"/>
                </a:lnTo>
                <a:lnTo>
                  <a:pt x="54864" y="129539"/>
                </a:lnTo>
                <a:lnTo>
                  <a:pt x="76241" y="124456"/>
                </a:lnTo>
                <a:lnTo>
                  <a:pt x="93678" y="110585"/>
                </a:lnTo>
                <a:lnTo>
                  <a:pt x="105423" y="89999"/>
                </a:lnTo>
                <a:lnTo>
                  <a:pt x="109727" y="64769"/>
                </a:lnTo>
                <a:lnTo>
                  <a:pt x="105423" y="39540"/>
                </a:lnTo>
                <a:lnTo>
                  <a:pt x="93678" y="18954"/>
                </a:lnTo>
                <a:lnTo>
                  <a:pt x="76241" y="5083"/>
                </a:lnTo>
                <a:lnTo>
                  <a:pt x="54864" y="0"/>
                </a:lnTo>
                <a:close/>
              </a:path>
            </a:pathLst>
          </a:custGeom>
          <a:solidFill>
            <a:srgbClr val="1F487C"/>
          </a:solidFill>
        </p:spPr>
        <p:txBody>
          <a:bodyPr wrap="square" lIns="0" tIns="0" rIns="0" bIns="0" rtlCol="0"/>
          <a:lstStyle/>
          <a:p>
            <a:endParaRPr smtClean="0">
              <a:solidFill>
                <a:prstClr val="black"/>
              </a:solidFill>
            </a:endParaRPr>
          </a:p>
        </p:txBody>
      </p:sp>
      <p:sp>
        <p:nvSpPr>
          <p:cNvPr id="27" name="object 27"/>
          <p:cNvSpPr/>
          <p:nvPr/>
        </p:nvSpPr>
        <p:spPr>
          <a:xfrm>
            <a:off x="9694674" y="2371347"/>
            <a:ext cx="146473" cy="129539"/>
          </a:xfrm>
          <a:custGeom>
            <a:avLst/>
            <a:gdLst/>
            <a:ahLst/>
            <a:cxnLst/>
            <a:rect l="l" t="t" r="r" b="b"/>
            <a:pathLst>
              <a:path w="109854" h="129539">
                <a:moveTo>
                  <a:pt x="0" y="64769"/>
                </a:moveTo>
                <a:lnTo>
                  <a:pt x="4304" y="39540"/>
                </a:lnTo>
                <a:lnTo>
                  <a:pt x="16049" y="18954"/>
                </a:lnTo>
                <a:lnTo>
                  <a:pt x="33486" y="5083"/>
                </a:lnTo>
                <a:lnTo>
                  <a:pt x="54864" y="0"/>
                </a:lnTo>
                <a:lnTo>
                  <a:pt x="76241" y="5083"/>
                </a:lnTo>
                <a:lnTo>
                  <a:pt x="93678" y="18954"/>
                </a:lnTo>
                <a:lnTo>
                  <a:pt x="105423" y="39540"/>
                </a:lnTo>
                <a:lnTo>
                  <a:pt x="109727" y="64769"/>
                </a:lnTo>
                <a:lnTo>
                  <a:pt x="105423" y="89999"/>
                </a:lnTo>
                <a:lnTo>
                  <a:pt x="93678" y="110585"/>
                </a:lnTo>
                <a:lnTo>
                  <a:pt x="76241" y="124456"/>
                </a:lnTo>
                <a:lnTo>
                  <a:pt x="54864" y="129539"/>
                </a:lnTo>
                <a:lnTo>
                  <a:pt x="33486" y="124456"/>
                </a:lnTo>
                <a:lnTo>
                  <a:pt x="16049" y="110585"/>
                </a:lnTo>
                <a:lnTo>
                  <a:pt x="4304" y="89999"/>
                </a:lnTo>
                <a:lnTo>
                  <a:pt x="0" y="64769"/>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28" name="object 28"/>
          <p:cNvSpPr/>
          <p:nvPr/>
        </p:nvSpPr>
        <p:spPr>
          <a:xfrm>
            <a:off x="9822690" y="2238755"/>
            <a:ext cx="146473" cy="128270"/>
          </a:xfrm>
          <a:custGeom>
            <a:avLst/>
            <a:gdLst/>
            <a:ahLst/>
            <a:cxnLst/>
            <a:rect l="l" t="t" r="r" b="b"/>
            <a:pathLst>
              <a:path w="109854" h="128269">
                <a:moveTo>
                  <a:pt x="54863" y="0"/>
                </a:moveTo>
                <a:lnTo>
                  <a:pt x="33486" y="5036"/>
                </a:lnTo>
                <a:lnTo>
                  <a:pt x="16049" y="18764"/>
                </a:lnTo>
                <a:lnTo>
                  <a:pt x="4304" y="39112"/>
                </a:lnTo>
                <a:lnTo>
                  <a:pt x="0" y="64008"/>
                </a:lnTo>
                <a:lnTo>
                  <a:pt x="4304" y="88903"/>
                </a:lnTo>
                <a:lnTo>
                  <a:pt x="16049" y="109251"/>
                </a:lnTo>
                <a:lnTo>
                  <a:pt x="33486" y="122979"/>
                </a:lnTo>
                <a:lnTo>
                  <a:pt x="54863" y="128016"/>
                </a:lnTo>
                <a:lnTo>
                  <a:pt x="76241" y="122979"/>
                </a:lnTo>
                <a:lnTo>
                  <a:pt x="93678" y="109251"/>
                </a:lnTo>
                <a:lnTo>
                  <a:pt x="105423" y="88903"/>
                </a:lnTo>
                <a:lnTo>
                  <a:pt x="109727" y="64008"/>
                </a:lnTo>
                <a:lnTo>
                  <a:pt x="105423" y="39112"/>
                </a:lnTo>
                <a:lnTo>
                  <a:pt x="93678" y="18764"/>
                </a:lnTo>
                <a:lnTo>
                  <a:pt x="76241" y="5036"/>
                </a:lnTo>
                <a:lnTo>
                  <a:pt x="54863" y="0"/>
                </a:lnTo>
                <a:close/>
              </a:path>
            </a:pathLst>
          </a:custGeom>
          <a:solidFill>
            <a:srgbClr val="1F487C"/>
          </a:solidFill>
        </p:spPr>
        <p:txBody>
          <a:bodyPr wrap="square" lIns="0" tIns="0" rIns="0" bIns="0" rtlCol="0"/>
          <a:lstStyle/>
          <a:p>
            <a:endParaRPr smtClean="0">
              <a:solidFill>
                <a:prstClr val="black"/>
              </a:solidFill>
            </a:endParaRPr>
          </a:p>
        </p:txBody>
      </p:sp>
      <p:sp>
        <p:nvSpPr>
          <p:cNvPr id="29" name="object 29"/>
          <p:cNvSpPr/>
          <p:nvPr/>
        </p:nvSpPr>
        <p:spPr>
          <a:xfrm>
            <a:off x="9822690" y="2238755"/>
            <a:ext cx="146473" cy="128270"/>
          </a:xfrm>
          <a:custGeom>
            <a:avLst/>
            <a:gdLst/>
            <a:ahLst/>
            <a:cxnLst/>
            <a:rect l="l" t="t" r="r" b="b"/>
            <a:pathLst>
              <a:path w="109854" h="128269">
                <a:moveTo>
                  <a:pt x="0" y="64008"/>
                </a:moveTo>
                <a:lnTo>
                  <a:pt x="4304" y="39112"/>
                </a:lnTo>
                <a:lnTo>
                  <a:pt x="16049" y="18764"/>
                </a:lnTo>
                <a:lnTo>
                  <a:pt x="33486" y="5036"/>
                </a:lnTo>
                <a:lnTo>
                  <a:pt x="54863" y="0"/>
                </a:lnTo>
                <a:lnTo>
                  <a:pt x="76241" y="5036"/>
                </a:lnTo>
                <a:lnTo>
                  <a:pt x="93678" y="18764"/>
                </a:lnTo>
                <a:lnTo>
                  <a:pt x="105423" y="39112"/>
                </a:lnTo>
                <a:lnTo>
                  <a:pt x="109727" y="64008"/>
                </a:lnTo>
                <a:lnTo>
                  <a:pt x="105423" y="88903"/>
                </a:lnTo>
                <a:lnTo>
                  <a:pt x="93678" y="109251"/>
                </a:lnTo>
                <a:lnTo>
                  <a:pt x="76241" y="122979"/>
                </a:lnTo>
                <a:lnTo>
                  <a:pt x="54863" y="128016"/>
                </a:lnTo>
                <a:lnTo>
                  <a:pt x="33486" y="122979"/>
                </a:lnTo>
                <a:lnTo>
                  <a:pt x="16049" y="109251"/>
                </a:lnTo>
                <a:lnTo>
                  <a:pt x="4304" y="88903"/>
                </a:lnTo>
                <a:lnTo>
                  <a:pt x="0" y="64008"/>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30" name="object 30"/>
          <p:cNvSpPr/>
          <p:nvPr/>
        </p:nvSpPr>
        <p:spPr>
          <a:xfrm>
            <a:off x="6807202" y="2758439"/>
            <a:ext cx="146473" cy="128270"/>
          </a:xfrm>
          <a:custGeom>
            <a:avLst/>
            <a:gdLst/>
            <a:ahLst/>
            <a:cxnLst/>
            <a:rect l="l" t="t" r="r" b="b"/>
            <a:pathLst>
              <a:path w="109854" h="128269">
                <a:moveTo>
                  <a:pt x="54863" y="0"/>
                </a:moveTo>
                <a:lnTo>
                  <a:pt x="33486" y="5036"/>
                </a:lnTo>
                <a:lnTo>
                  <a:pt x="16049" y="18764"/>
                </a:lnTo>
                <a:lnTo>
                  <a:pt x="4304" y="39112"/>
                </a:lnTo>
                <a:lnTo>
                  <a:pt x="0" y="64008"/>
                </a:lnTo>
                <a:lnTo>
                  <a:pt x="4304" y="88903"/>
                </a:lnTo>
                <a:lnTo>
                  <a:pt x="16049" y="109251"/>
                </a:lnTo>
                <a:lnTo>
                  <a:pt x="33486" y="122979"/>
                </a:lnTo>
                <a:lnTo>
                  <a:pt x="54863" y="128015"/>
                </a:lnTo>
                <a:lnTo>
                  <a:pt x="76241" y="122979"/>
                </a:lnTo>
                <a:lnTo>
                  <a:pt x="93678" y="109251"/>
                </a:lnTo>
                <a:lnTo>
                  <a:pt x="105423" y="88903"/>
                </a:lnTo>
                <a:lnTo>
                  <a:pt x="109727" y="64008"/>
                </a:lnTo>
                <a:lnTo>
                  <a:pt x="105423" y="39112"/>
                </a:lnTo>
                <a:lnTo>
                  <a:pt x="93678" y="18764"/>
                </a:lnTo>
                <a:lnTo>
                  <a:pt x="76241" y="5036"/>
                </a:lnTo>
                <a:lnTo>
                  <a:pt x="54863" y="0"/>
                </a:lnTo>
                <a:close/>
              </a:path>
            </a:pathLst>
          </a:custGeom>
          <a:solidFill>
            <a:srgbClr val="1F487C"/>
          </a:solidFill>
        </p:spPr>
        <p:txBody>
          <a:bodyPr wrap="square" lIns="0" tIns="0" rIns="0" bIns="0" rtlCol="0"/>
          <a:lstStyle/>
          <a:p>
            <a:endParaRPr smtClean="0">
              <a:solidFill>
                <a:prstClr val="black"/>
              </a:solidFill>
            </a:endParaRPr>
          </a:p>
        </p:txBody>
      </p:sp>
      <p:sp>
        <p:nvSpPr>
          <p:cNvPr id="31" name="object 31"/>
          <p:cNvSpPr/>
          <p:nvPr/>
        </p:nvSpPr>
        <p:spPr>
          <a:xfrm>
            <a:off x="6807202" y="2758439"/>
            <a:ext cx="146473" cy="128270"/>
          </a:xfrm>
          <a:custGeom>
            <a:avLst/>
            <a:gdLst/>
            <a:ahLst/>
            <a:cxnLst/>
            <a:rect l="l" t="t" r="r" b="b"/>
            <a:pathLst>
              <a:path w="109854" h="128269">
                <a:moveTo>
                  <a:pt x="0" y="64008"/>
                </a:moveTo>
                <a:lnTo>
                  <a:pt x="4304" y="39112"/>
                </a:lnTo>
                <a:lnTo>
                  <a:pt x="16049" y="18764"/>
                </a:lnTo>
                <a:lnTo>
                  <a:pt x="33486" y="5036"/>
                </a:lnTo>
                <a:lnTo>
                  <a:pt x="54863" y="0"/>
                </a:lnTo>
                <a:lnTo>
                  <a:pt x="76241" y="5036"/>
                </a:lnTo>
                <a:lnTo>
                  <a:pt x="93678" y="18764"/>
                </a:lnTo>
                <a:lnTo>
                  <a:pt x="105423" y="39112"/>
                </a:lnTo>
                <a:lnTo>
                  <a:pt x="109727" y="64008"/>
                </a:lnTo>
                <a:lnTo>
                  <a:pt x="105423" y="88903"/>
                </a:lnTo>
                <a:lnTo>
                  <a:pt x="93678" y="109251"/>
                </a:lnTo>
                <a:lnTo>
                  <a:pt x="76241" y="122979"/>
                </a:lnTo>
                <a:lnTo>
                  <a:pt x="54863" y="128015"/>
                </a:lnTo>
                <a:lnTo>
                  <a:pt x="33486" y="122979"/>
                </a:lnTo>
                <a:lnTo>
                  <a:pt x="16049" y="109251"/>
                </a:lnTo>
                <a:lnTo>
                  <a:pt x="4304" y="88903"/>
                </a:lnTo>
                <a:lnTo>
                  <a:pt x="0" y="64008"/>
                </a:lnTo>
                <a:close/>
              </a:path>
            </a:pathLst>
          </a:custGeom>
          <a:ln w="12191">
            <a:solidFill>
              <a:srgbClr val="FFFFFF"/>
            </a:solidFill>
          </a:ln>
        </p:spPr>
        <p:txBody>
          <a:bodyPr wrap="square" lIns="0" tIns="0" rIns="0" bIns="0" rtlCol="0"/>
          <a:lstStyle/>
          <a:p>
            <a:endParaRPr smtClean="0">
              <a:solidFill>
                <a:prstClr val="black"/>
              </a:solidFill>
            </a:endParaRPr>
          </a:p>
        </p:txBody>
      </p:sp>
      <p:sp>
        <p:nvSpPr>
          <p:cNvPr id="32" name="object 32"/>
          <p:cNvSpPr/>
          <p:nvPr/>
        </p:nvSpPr>
        <p:spPr>
          <a:xfrm>
            <a:off x="6006594" y="2915411"/>
            <a:ext cx="146473" cy="128270"/>
          </a:xfrm>
          <a:custGeom>
            <a:avLst/>
            <a:gdLst/>
            <a:ahLst/>
            <a:cxnLst/>
            <a:rect l="l" t="t" r="r" b="b"/>
            <a:pathLst>
              <a:path w="109854" h="128269">
                <a:moveTo>
                  <a:pt x="54863" y="0"/>
                </a:moveTo>
                <a:lnTo>
                  <a:pt x="33486" y="5036"/>
                </a:lnTo>
                <a:lnTo>
                  <a:pt x="16049" y="18764"/>
                </a:lnTo>
                <a:lnTo>
                  <a:pt x="4304" y="39112"/>
                </a:lnTo>
                <a:lnTo>
                  <a:pt x="0" y="64008"/>
                </a:lnTo>
                <a:lnTo>
                  <a:pt x="4304" y="88903"/>
                </a:lnTo>
                <a:lnTo>
                  <a:pt x="16049" y="109251"/>
                </a:lnTo>
                <a:lnTo>
                  <a:pt x="33486" y="122979"/>
                </a:lnTo>
                <a:lnTo>
                  <a:pt x="54863" y="128015"/>
                </a:lnTo>
                <a:lnTo>
                  <a:pt x="76241" y="122979"/>
                </a:lnTo>
                <a:lnTo>
                  <a:pt x="93678" y="109251"/>
                </a:lnTo>
                <a:lnTo>
                  <a:pt x="105423" y="88903"/>
                </a:lnTo>
                <a:lnTo>
                  <a:pt x="109727" y="64008"/>
                </a:lnTo>
                <a:lnTo>
                  <a:pt x="105423" y="39112"/>
                </a:lnTo>
                <a:lnTo>
                  <a:pt x="93678" y="18764"/>
                </a:lnTo>
                <a:lnTo>
                  <a:pt x="76241" y="5036"/>
                </a:lnTo>
                <a:lnTo>
                  <a:pt x="54863" y="0"/>
                </a:lnTo>
                <a:close/>
              </a:path>
            </a:pathLst>
          </a:custGeom>
          <a:solidFill>
            <a:srgbClr val="1F487C"/>
          </a:solidFill>
        </p:spPr>
        <p:txBody>
          <a:bodyPr wrap="square" lIns="0" tIns="0" rIns="0" bIns="0" rtlCol="0"/>
          <a:lstStyle/>
          <a:p>
            <a:endParaRPr smtClean="0">
              <a:solidFill>
                <a:prstClr val="black"/>
              </a:solidFill>
            </a:endParaRPr>
          </a:p>
        </p:txBody>
      </p:sp>
      <p:sp>
        <p:nvSpPr>
          <p:cNvPr id="33" name="object 33"/>
          <p:cNvSpPr/>
          <p:nvPr/>
        </p:nvSpPr>
        <p:spPr>
          <a:xfrm>
            <a:off x="6006594" y="2915411"/>
            <a:ext cx="146473" cy="128270"/>
          </a:xfrm>
          <a:custGeom>
            <a:avLst/>
            <a:gdLst/>
            <a:ahLst/>
            <a:cxnLst/>
            <a:rect l="l" t="t" r="r" b="b"/>
            <a:pathLst>
              <a:path w="109854" h="128269">
                <a:moveTo>
                  <a:pt x="0" y="64008"/>
                </a:moveTo>
                <a:lnTo>
                  <a:pt x="4304" y="39112"/>
                </a:lnTo>
                <a:lnTo>
                  <a:pt x="16049" y="18764"/>
                </a:lnTo>
                <a:lnTo>
                  <a:pt x="33486" y="5036"/>
                </a:lnTo>
                <a:lnTo>
                  <a:pt x="54863" y="0"/>
                </a:lnTo>
                <a:lnTo>
                  <a:pt x="76241" y="5036"/>
                </a:lnTo>
                <a:lnTo>
                  <a:pt x="93678" y="18764"/>
                </a:lnTo>
                <a:lnTo>
                  <a:pt x="105423" y="39112"/>
                </a:lnTo>
                <a:lnTo>
                  <a:pt x="109727" y="64008"/>
                </a:lnTo>
                <a:lnTo>
                  <a:pt x="105423" y="88903"/>
                </a:lnTo>
                <a:lnTo>
                  <a:pt x="93678" y="109251"/>
                </a:lnTo>
                <a:lnTo>
                  <a:pt x="76241" y="122979"/>
                </a:lnTo>
                <a:lnTo>
                  <a:pt x="54863" y="128015"/>
                </a:lnTo>
                <a:lnTo>
                  <a:pt x="33486" y="122979"/>
                </a:lnTo>
                <a:lnTo>
                  <a:pt x="16049" y="109251"/>
                </a:lnTo>
                <a:lnTo>
                  <a:pt x="4304" y="88903"/>
                </a:lnTo>
                <a:lnTo>
                  <a:pt x="0" y="64008"/>
                </a:lnTo>
                <a:close/>
              </a:path>
            </a:pathLst>
          </a:custGeom>
          <a:ln w="12191">
            <a:solidFill>
              <a:srgbClr val="FFFFFF"/>
            </a:solidFill>
          </a:ln>
        </p:spPr>
        <p:txBody>
          <a:bodyPr wrap="square" lIns="0" tIns="0" rIns="0" bIns="0" rtlCol="0"/>
          <a:lstStyle/>
          <a:p>
            <a:endParaRPr smtClean="0">
              <a:solidFill>
                <a:prstClr val="black"/>
              </a:solidFill>
            </a:endParaRPr>
          </a:p>
        </p:txBody>
      </p:sp>
      <p:sp>
        <p:nvSpPr>
          <p:cNvPr id="34" name="object 34"/>
          <p:cNvSpPr/>
          <p:nvPr/>
        </p:nvSpPr>
        <p:spPr>
          <a:xfrm>
            <a:off x="5232401" y="2420111"/>
            <a:ext cx="130387" cy="96520"/>
          </a:xfrm>
          <a:custGeom>
            <a:avLst/>
            <a:gdLst/>
            <a:ahLst/>
            <a:cxnLst/>
            <a:rect l="l" t="t" r="r" b="b"/>
            <a:pathLst>
              <a:path w="97789" h="96519">
                <a:moveTo>
                  <a:pt x="0" y="96012"/>
                </a:moveTo>
                <a:lnTo>
                  <a:pt x="97536" y="96012"/>
                </a:lnTo>
                <a:lnTo>
                  <a:pt x="97536" y="0"/>
                </a:lnTo>
                <a:lnTo>
                  <a:pt x="0" y="0"/>
                </a:lnTo>
                <a:lnTo>
                  <a:pt x="0" y="96012"/>
                </a:lnTo>
                <a:close/>
              </a:path>
            </a:pathLst>
          </a:custGeom>
          <a:solidFill>
            <a:srgbClr val="1F487C"/>
          </a:solidFill>
        </p:spPr>
        <p:txBody>
          <a:bodyPr wrap="square" lIns="0" tIns="0" rIns="0" bIns="0" rtlCol="0"/>
          <a:lstStyle/>
          <a:p>
            <a:endParaRPr smtClean="0">
              <a:solidFill>
                <a:prstClr val="black"/>
              </a:solidFill>
            </a:endParaRPr>
          </a:p>
        </p:txBody>
      </p:sp>
      <p:sp>
        <p:nvSpPr>
          <p:cNvPr id="35" name="object 35"/>
          <p:cNvSpPr/>
          <p:nvPr/>
        </p:nvSpPr>
        <p:spPr>
          <a:xfrm>
            <a:off x="5232401" y="2420111"/>
            <a:ext cx="130387" cy="96520"/>
          </a:xfrm>
          <a:custGeom>
            <a:avLst/>
            <a:gdLst/>
            <a:ahLst/>
            <a:cxnLst/>
            <a:rect l="l" t="t" r="r" b="b"/>
            <a:pathLst>
              <a:path w="97789" h="96519">
                <a:moveTo>
                  <a:pt x="0" y="96012"/>
                </a:moveTo>
                <a:lnTo>
                  <a:pt x="97536" y="96012"/>
                </a:lnTo>
                <a:lnTo>
                  <a:pt x="97536" y="0"/>
                </a:lnTo>
                <a:lnTo>
                  <a:pt x="0" y="0"/>
                </a:lnTo>
                <a:lnTo>
                  <a:pt x="0" y="96012"/>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36" name="object 36"/>
          <p:cNvSpPr/>
          <p:nvPr/>
        </p:nvSpPr>
        <p:spPr>
          <a:xfrm>
            <a:off x="9444738" y="2767583"/>
            <a:ext cx="146473" cy="128270"/>
          </a:xfrm>
          <a:custGeom>
            <a:avLst/>
            <a:gdLst/>
            <a:ahLst/>
            <a:cxnLst/>
            <a:rect l="l" t="t" r="r" b="b"/>
            <a:pathLst>
              <a:path w="109854" h="128269">
                <a:moveTo>
                  <a:pt x="54864" y="0"/>
                </a:moveTo>
                <a:lnTo>
                  <a:pt x="33486" y="5036"/>
                </a:lnTo>
                <a:lnTo>
                  <a:pt x="16049" y="18764"/>
                </a:lnTo>
                <a:lnTo>
                  <a:pt x="4304" y="39112"/>
                </a:lnTo>
                <a:lnTo>
                  <a:pt x="0" y="64007"/>
                </a:lnTo>
                <a:lnTo>
                  <a:pt x="4304" y="88903"/>
                </a:lnTo>
                <a:lnTo>
                  <a:pt x="16049" y="109251"/>
                </a:lnTo>
                <a:lnTo>
                  <a:pt x="33486" y="122979"/>
                </a:lnTo>
                <a:lnTo>
                  <a:pt x="54864" y="128015"/>
                </a:lnTo>
                <a:lnTo>
                  <a:pt x="76241" y="122979"/>
                </a:lnTo>
                <a:lnTo>
                  <a:pt x="93678" y="109251"/>
                </a:lnTo>
                <a:lnTo>
                  <a:pt x="105423" y="88903"/>
                </a:lnTo>
                <a:lnTo>
                  <a:pt x="109727" y="64007"/>
                </a:lnTo>
                <a:lnTo>
                  <a:pt x="105423" y="39112"/>
                </a:lnTo>
                <a:lnTo>
                  <a:pt x="93678" y="18764"/>
                </a:lnTo>
                <a:lnTo>
                  <a:pt x="76241" y="5036"/>
                </a:lnTo>
                <a:lnTo>
                  <a:pt x="54864" y="0"/>
                </a:lnTo>
                <a:close/>
              </a:path>
            </a:pathLst>
          </a:custGeom>
          <a:solidFill>
            <a:srgbClr val="1F487C"/>
          </a:solidFill>
        </p:spPr>
        <p:txBody>
          <a:bodyPr wrap="square" lIns="0" tIns="0" rIns="0" bIns="0" rtlCol="0"/>
          <a:lstStyle/>
          <a:p>
            <a:endParaRPr smtClean="0">
              <a:solidFill>
                <a:prstClr val="black"/>
              </a:solidFill>
            </a:endParaRPr>
          </a:p>
        </p:txBody>
      </p:sp>
      <p:sp>
        <p:nvSpPr>
          <p:cNvPr id="37" name="object 37"/>
          <p:cNvSpPr/>
          <p:nvPr/>
        </p:nvSpPr>
        <p:spPr>
          <a:xfrm>
            <a:off x="9444738" y="2767583"/>
            <a:ext cx="146473" cy="128270"/>
          </a:xfrm>
          <a:custGeom>
            <a:avLst/>
            <a:gdLst/>
            <a:ahLst/>
            <a:cxnLst/>
            <a:rect l="l" t="t" r="r" b="b"/>
            <a:pathLst>
              <a:path w="109854" h="128269">
                <a:moveTo>
                  <a:pt x="0" y="64007"/>
                </a:moveTo>
                <a:lnTo>
                  <a:pt x="4304" y="39112"/>
                </a:lnTo>
                <a:lnTo>
                  <a:pt x="16049" y="18764"/>
                </a:lnTo>
                <a:lnTo>
                  <a:pt x="33486" y="5036"/>
                </a:lnTo>
                <a:lnTo>
                  <a:pt x="54864" y="0"/>
                </a:lnTo>
                <a:lnTo>
                  <a:pt x="76241" y="5036"/>
                </a:lnTo>
                <a:lnTo>
                  <a:pt x="93678" y="18764"/>
                </a:lnTo>
                <a:lnTo>
                  <a:pt x="105423" y="39112"/>
                </a:lnTo>
                <a:lnTo>
                  <a:pt x="109727" y="64007"/>
                </a:lnTo>
                <a:lnTo>
                  <a:pt x="105423" y="88903"/>
                </a:lnTo>
                <a:lnTo>
                  <a:pt x="93678" y="109251"/>
                </a:lnTo>
                <a:lnTo>
                  <a:pt x="76241" y="122979"/>
                </a:lnTo>
                <a:lnTo>
                  <a:pt x="54864" y="128015"/>
                </a:lnTo>
                <a:lnTo>
                  <a:pt x="33486" y="122979"/>
                </a:lnTo>
                <a:lnTo>
                  <a:pt x="16049" y="109251"/>
                </a:lnTo>
                <a:lnTo>
                  <a:pt x="4304" y="88903"/>
                </a:lnTo>
                <a:lnTo>
                  <a:pt x="0" y="64007"/>
                </a:lnTo>
                <a:close/>
              </a:path>
            </a:pathLst>
          </a:custGeom>
          <a:ln w="12191">
            <a:solidFill>
              <a:srgbClr val="FFFFFF"/>
            </a:solidFill>
          </a:ln>
        </p:spPr>
        <p:txBody>
          <a:bodyPr wrap="square" lIns="0" tIns="0" rIns="0" bIns="0" rtlCol="0"/>
          <a:lstStyle/>
          <a:p>
            <a:endParaRPr smtClean="0">
              <a:solidFill>
                <a:prstClr val="black"/>
              </a:solidFill>
            </a:endParaRPr>
          </a:p>
        </p:txBody>
      </p:sp>
      <p:sp>
        <p:nvSpPr>
          <p:cNvPr id="38" name="object 38"/>
          <p:cNvSpPr/>
          <p:nvPr/>
        </p:nvSpPr>
        <p:spPr>
          <a:xfrm>
            <a:off x="3328417" y="4581144"/>
            <a:ext cx="1243753" cy="981710"/>
          </a:xfrm>
          <a:custGeom>
            <a:avLst/>
            <a:gdLst/>
            <a:ahLst/>
            <a:cxnLst/>
            <a:rect l="l" t="t" r="r" b="b"/>
            <a:pathLst>
              <a:path w="932814" h="981710">
                <a:moveTo>
                  <a:pt x="0" y="981455"/>
                </a:moveTo>
                <a:lnTo>
                  <a:pt x="932688" y="981455"/>
                </a:lnTo>
                <a:lnTo>
                  <a:pt x="932688" y="0"/>
                </a:lnTo>
                <a:lnTo>
                  <a:pt x="0" y="0"/>
                </a:lnTo>
                <a:lnTo>
                  <a:pt x="0" y="981455"/>
                </a:lnTo>
                <a:close/>
              </a:path>
            </a:pathLst>
          </a:custGeom>
          <a:solidFill>
            <a:srgbClr val="FFFFFF"/>
          </a:solidFill>
        </p:spPr>
        <p:txBody>
          <a:bodyPr wrap="square" lIns="0" tIns="0" rIns="0" bIns="0" rtlCol="0"/>
          <a:lstStyle/>
          <a:p>
            <a:endParaRPr smtClean="0">
              <a:solidFill>
                <a:prstClr val="black"/>
              </a:solidFill>
            </a:endParaRPr>
          </a:p>
        </p:txBody>
      </p:sp>
      <p:sp>
        <p:nvSpPr>
          <p:cNvPr id="39" name="object 39"/>
          <p:cNvSpPr txBox="1"/>
          <p:nvPr/>
        </p:nvSpPr>
        <p:spPr>
          <a:xfrm>
            <a:off x="3329432" y="4581146"/>
            <a:ext cx="1242907" cy="704039"/>
          </a:xfrm>
          <a:prstGeom prst="rect">
            <a:avLst/>
          </a:prstGeom>
          <a:ln w="15240">
            <a:solidFill>
              <a:srgbClr val="17375E"/>
            </a:solidFill>
          </a:ln>
        </p:spPr>
        <p:txBody>
          <a:bodyPr vert="horz" wrap="square" lIns="0" tIns="31750" rIns="0" bIns="0" rtlCol="0">
            <a:spAutoFit/>
          </a:bodyPr>
          <a:lstStyle/>
          <a:p>
            <a:pPr marL="285115" marR="104139">
              <a:spcBef>
                <a:spcPts val="1000"/>
              </a:spcBef>
            </a:pPr>
            <a:r>
              <a:rPr sz="900" b="1" dirty="0">
                <a:solidFill>
                  <a:srgbClr val="003399"/>
                </a:solidFill>
                <a:cs typeface="Calibri"/>
              </a:rPr>
              <a:t>Bases  </a:t>
            </a:r>
            <a:endParaRPr lang="en-US" sz="900" b="1" dirty="0" smtClean="0">
              <a:solidFill>
                <a:srgbClr val="003399"/>
              </a:solidFill>
              <a:cs typeface="Calibri"/>
            </a:endParaRPr>
          </a:p>
          <a:p>
            <a:pPr marL="285115" marR="104139">
              <a:spcBef>
                <a:spcPts val="1000"/>
              </a:spcBef>
            </a:pPr>
            <a:r>
              <a:rPr sz="900" b="1" spc="-5" dirty="0" smtClean="0">
                <a:solidFill>
                  <a:srgbClr val="003399"/>
                </a:solidFill>
                <a:cs typeface="Calibri"/>
              </a:rPr>
              <a:t>Places</a:t>
            </a:r>
            <a:endParaRPr sz="900" dirty="0">
              <a:solidFill>
                <a:prstClr val="black"/>
              </a:solidFill>
              <a:cs typeface="Calibri"/>
            </a:endParaRPr>
          </a:p>
          <a:p>
            <a:pPr marL="285115">
              <a:spcBef>
                <a:spcPts val="1000"/>
              </a:spcBef>
            </a:pPr>
            <a:r>
              <a:rPr sz="900" b="1" spc="-5" dirty="0" smtClean="0">
                <a:solidFill>
                  <a:srgbClr val="003399"/>
                </a:solidFill>
                <a:cs typeface="Calibri"/>
              </a:rPr>
              <a:t>Crossroads</a:t>
            </a:r>
            <a:endParaRPr sz="900" dirty="0">
              <a:solidFill>
                <a:prstClr val="black"/>
              </a:solidFill>
              <a:cs typeface="Calibri"/>
            </a:endParaRPr>
          </a:p>
        </p:txBody>
      </p:sp>
      <p:sp>
        <p:nvSpPr>
          <p:cNvPr id="40" name="object 40"/>
          <p:cNvSpPr/>
          <p:nvPr/>
        </p:nvSpPr>
        <p:spPr>
          <a:xfrm>
            <a:off x="3439379" y="4634230"/>
            <a:ext cx="146473" cy="128270"/>
          </a:xfrm>
          <a:custGeom>
            <a:avLst/>
            <a:gdLst/>
            <a:ahLst/>
            <a:cxnLst/>
            <a:rect l="l" t="t" r="r" b="b"/>
            <a:pathLst>
              <a:path w="109855" h="128270">
                <a:moveTo>
                  <a:pt x="54864" y="0"/>
                </a:moveTo>
                <a:lnTo>
                  <a:pt x="33486" y="5036"/>
                </a:lnTo>
                <a:lnTo>
                  <a:pt x="16049" y="18764"/>
                </a:lnTo>
                <a:lnTo>
                  <a:pt x="4304" y="39112"/>
                </a:lnTo>
                <a:lnTo>
                  <a:pt x="0" y="64008"/>
                </a:lnTo>
                <a:lnTo>
                  <a:pt x="4304" y="88903"/>
                </a:lnTo>
                <a:lnTo>
                  <a:pt x="16049" y="109251"/>
                </a:lnTo>
                <a:lnTo>
                  <a:pt x="33486" y="122979"/>
                </a:lnTo>
                <a:lnTo>
                  <a:pt x="54864" y="128016"/>
                </a:lnTo>
                <a:lnTo>
                  <a:pt x="76241" y="122979"/>
                </a:lnTo>
                <a:lnTo>
                  <a:pt x="93678" y="109251"/>
                </a:lnTo>
                <a:lnTo>
                  <a:pt x="105423" y="88903"/>
                </a:lnTo>
                <a:lnTo>
                  <a:pt x="109728" y="64008"/>
                </a:lnTo>
                <a:lnTo>
                  <a:pt x="105423" y="39112"/>
                </a:lnTo>
                <a:lnTo>
                  <a:pt x="93678" y="18764"/>
                </a:lnTo>
                <a:lnTo>
                  <a:pt x="76241" y="5036"/>
                </a:lnTo>
                <a:lnTo>
                  <a:pt x="54864" y="0"/>
                </a:lnTo>
                <a:close/>
              </a:path>
            </a:pathLst>
          </a:custGeom>
          <a:solidFill>
            <a:srgbClr val="1F487C"/>
          </a:solidFill>
        </p:spPr>
        <p:txBody>
          <a:bodyPr wrap="square" lIns="0" tIns="0" rIns="0" bIns="0" rtlCol="0"/>
          <a:lstStyle/>
          <a:p>
            <a:endParaRPr smtClean="0">
              <a:solidFill>
                <a:prstClr val="black"/>
              </a:solidFill>
            </a:endParaRPr>
          </a:p>
        </p:txBody>
      </p:sp>
      <p:sp>
        <p:nvSpPr>
          <p:cNvPr id="41" name="object 41"/>
          <p:cNvSpPr/>
          <p:nvPr/>
        </p:nvSpPr>
        <p:spPr>
          <a:xfrm>
            <a:off x="3439379" y="4634230"/>
            <a:ext cx="146473" cy="128270"/>
          </a:xfrm>
          <a:custGeom>
            <a:avLst/>
            <a:gdLst/>
            <a:ahLst/>
            <a:cxnLst/>
            <a:rect l="l" t="t" r="r" b="b"/>
            <a:pathLst>
              <a:path w="109855" h="128270">
                <a:moveTo>
                  <a:pt x="0" y="64008"/>
                </a:moveTo>
                <a:lnTo>
                  <a:pt x="4304" y="39112"/>
                </a:lnTo>
                <a:lnTo>
                  <a:pt x="16049" y="18764"/>
                </a:lnTo>
                <a:lnTo>
                  <a:pt x="33486" y="5036"/>
                </a:lnTo>
                <a:lnTo>
                  <a:pt x="54864" y="0"/>
                </a:lnTo>
                <a:lnTo>
                  <a:pt x="76241" y="5036"/>
                </a:lnTo>
                <a:lnTo>
                  <a:pt x="93678" y="18764"/>
                </a:lnTo>
                <a:lnTo>
                  <a:pt x="105423" y="39112"/>
                </a:lnTo>
                <a:lnTo>
                  <a:pt x="109728" y="64008"/>
                </a:lnTo>
                <a:lnTo>
                  <a:pt x="105423" y="88903"/>
                </a:lnTo>
                <a:lnTo>
                  <a:pt x="93678" y="109251"/>
                </a:lnTo>
                <a:lnTo>
                  <a:pt x="76241" y="122979"/>
                </a:lnTo>
                <a:lnTo>
                  <a:pt x="54864" y="128016"/>
                </a:lnTo>
                <a:lnTo>
                  <a:pt x="33486" y="122979"/>
                </a:lnTo>
                <a:lnTo>
                  <a:pt x="16049" y="109251"/>
                </a:lnTo>
                <a:lnTo>
                  <a:pt x="4304" y="88903"/>
                </a:lnTo>
                <a:lnTo>
                  <a:pt x="0" y="64008"/>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42" name="object 42"/>
          <p:cNvSpPr/>
          <p:nvPr/>
        </p:nvSpPr>
        <p:spPr>
          <a:xfrm>
            <a:off x="3445473" y="4888739"/>
            <a:ext cx="132080" cy="97790"/>
          </a:xfrm>
          <a:custGeom>
            <a:avLst/>
            <a:gdLst/>
            <a:ahLst/>
            <a:cxnLst/>
            <a:rect l="l" t="t" r="r" b="b"/>
            <a:pathLst>
              <a:path w="99060" h="97789">
                <a:moveTo>
                  <a:pt x="0" y="97536"/>
                </a:moveTo>
                <a:lnTo>
                  <a:pt x="99060" y="97536"/>
                </a:lnTo>
                <a:lnTo>
                  <a:pt x="99060" y="0"/>
                </a:lnTo>
                <a:lnTo>
                  <a:pt x="0" y="0"/>
                </a:lnTo>
                <a:lnTo>
                  <a:pt x="0" y="97536"/>
                </a:lnTo>
                <a:close/>
              </a:path>
            </a:pathLst>
          </a:custGeom>
          <a:solidFill>
            <a:srgbClr val="1F487C"/>
          </a:solidFill>
        </p:spPr>
        <p:txBody>
          <a:bodyPr wrap="square" lIns="0" tIns="0" rIns="0" bIns="0" rtlCol="0"/>
          <a:lstStyle/>
          <a:p>
            <a:endParaRPr smtClean="0">
              <a:solidFill>
                <a:prstClr val="black"/>
              </a:solidFill>
            </a:endParaRPr>
          </a:p>
        </p:txBody>
      </p:sp>
      <p:sp>
        <p:nvSpPr>
          <p:cNvPr id="43" name="object 43"/>
          <p:cNvSpPr/>
          <p:nvPr/>
        </p:nvSpPr>
        <p:spPr>
          <a:xfrm>
            <a:off x="3445473" y="4888739"/>
            <a:ext cx="132080" cy="97790"/>
          </a:xfrm>
          <a:custGeom>
            <a:avLst/>
            <a:gdLst/>
            <a:ahLst/>
            <a:cxnLst/>
            <a:rect l="l" t="t" r="r" b="b"/>
            <a:pathLst>
              <a:path w="99060" h="97789">
                <a:moveTo>
                  <a:pt x="0" y="97536"/>
                </a:moveTo>
                <a:lnTo>
                  <a:pt x="99060" y="97536"/>
                </a:lnTo>
                <a:lnTo>
                  <a:pt x="99060" y="0"/>
                </a:lnTo>
                <a:lnTo>
                  <a:pt x="0" y="0"/>
                </a:lnTo>
                <a:lnTo>
                  <a:pt x="0" y="97536"/>
                </a:lnTo>
                <a:close/>
              </a:path>
            </a:pathLst>
          </a:custGeom>
          <a:ln w="12192">
            <a:solidFill>
              <a:srgbClr val="FFFFFF"/>
            </a:solidFill>
          </a:ln>
        </p:spPr>
        <p:txBody>
          <a:bodyPr wrap="square" lIns="0" tIns="0" rIns="0" bIns="0" rtlCol="0"/>
          <a:lstStyle/>
          <a:p>
            <a:endParaRPr smtClean="0">
              <a:solidFill>
                <a:prstClr val="black"/>
              </a:solidFill>
            </a:endParaRPr>
          </a:p>
        </p:txBody>
      </p:sp>
      <p:sp>
        <p:nvSpPr>
          <p:cNvPr id="44" name="object 44"/>
          <p:cNvSpPr/>
          <p:nvPr/>
        </p:nvSpPr>
        <p:spPr>
          <a:xfrm>
            <a:off x="3427186" y="5166110"/>
            <a:ext cx="118533" cy="86995"/>
          </a:xfrm>
          <a:custGeom>
            <a:avLst/>
            <a:gdLst/>
            <a:ahLst/>
            <a:cxnLst/>
            <a:rect l="l" t="t" r="r" b="b"/>
            <a:pathLst>
              <a:path w="88900" h="86995">
                <a:moveTo>
                  <a:pt x="0" y="0"/>
                </a:moveTo>
                <a:lnTo>
                  <a:pt x="0" y="86868"/>
                </a:lnTo>
                <a:lnTo>
                  <a:pt x="88392" y="43434"/>
                </a:lnTo>
                <a:lnTo>
                  <a:pt x="0" y="0"/>
                </a:lnTo>
                <a:close/>
              </a:path>
            </a:pathLst>
          </a:custGeom>
          <a:solidFill>
            <a:srgbClr val="F79546"/>
          </a:solidFill>
        </p:spPr>
        <p:txBody>
          <a:bodyPr wrap="square" lIns="0" tIns="0" rIns="0" bIns="0" rtlCol="0"/>
          <a:lstStyle/>
          <a:p>
            <a:endParaRPr smtClean="0">
              <a:solidFill>
                <a:prstClr val="black"/>
              </a:solidFill>
            </a:endParaRPr>
          </a:p>
        </p:txBody>
      </p:sp>
      <p:sp>
        <p:nvSpPr>
          <p:cNvPr id="45" name="object 45"/>
          <p:cNvSpPr/>
          <p:nvPr/>
        </p:nvSpPr>
        <p:spPr>
          <a:xfrm>
            <a:off x="3476571" y="5166110"/>
            <a:ext cx="118533" cy="86995"/>
          </a:xfrm>
          <a:custGeom>
            <a:avLst/>
            <a:gdLst/>
            <a:ahLst/>
            <a:cxnLst/>
            <a:rect l="l" t="t" r="r" b="b"/>
            <a:pathLst>
              <a:path w="88900" h="86995">
                <a:moveTo>
                  <a:pt x="88391" y="0"/>
                </a:moveTo>
                <a:lnTo>
                  <a:pt x="0" y="43434"/>
                </a:lnTo>
                <a:lnTo>
                  <a:pt x="88391" y="86868"/>
                </a:lnTo>
                <a:lnTo>
                  <a:pt x="88391" y="0"/>
                </a:lnTo>
                <a:close/>
              </a:path>
            </a:pathLst>
          </a:custGeom>
          <a:solidFill>
            <a:srgbClr val="F79546"/>
          </a:solidFill>
        </p:spPr>
        <p:txBody>
          <a:bodyPr wrap="square" lIns="0" tIns="0" rIns="0" bIns="0" rtlCol="0"/>
          <a:lstStyle/>
          <a:p>
            <a:endParaRPr smtClean="0">
              <a:solidFill>
                <a:prstClr val="black"/>
              </a:solidFill>
            </a:endParaRPr>
          </a:p>
        </p:txBody>
      </p:sp>
      <p:sp>
        <p:nvSpPr>
          <p:cNvPr id="46" name="object 46"/>
          <p:cNvSpPr txBox="1"/>
          <p:nvPr/>
        </p:nvSpPr>
        <p:spPr>
          <a:xfrm>
            <a:off x="829055" y="4581144"/>
            <a:ext cx="2501052" cy="990656"/>
          </a:xfrm>
          <a:prstGeom prst="rect">
            <a:avLst/>
          </a:prstGeom>
          <a:solidFill>
            <a:srgbClr val="FFFFFF"/>
          </a:solidFill>
          <a:ln w="16763">
            <a:solidFill>
              <a:srgbClr val="17375E"/>
            </a:solidFill>
          </a:ln>
        </p:spPr>
        <p:txBody>
          <a:bodyPr vert="horz" wrap="square" lIns="0" tIns="31115" rIns="0" bIns="0" rtlCol="0">
            <a:spAutoFit/>
          </a:bodyPr>
          <a:lstStyle/>
          <a:p>
            <a:pPr marL="83185" marR="109855" algn="just">
              <a:spcBef>
                <a:spcPts val="245"/>
              </a:spcBef>
              <a:tabLst>
                <a:tab pos="1621155" algn="l"/>
              </a:tabLst>
            </a:pPr>
            <a:r>
              <a:rPr sz="900" b="1" dirty="0">
                <a:solidFill>
                  <a:srgbClr val="003399"/>
                </a:solidFill>
                <a:cs typeface="Calibri"/>
              </a:rPr>
              <a:t>East </a:t>
            </a:r>
            <a:r>
              <a:rPr sz="900" b="1" spc="-5" dirty="0">
                <a:solidFill>
                  <a:srgbClr val="003399"/>
                </a:solidFill>
                <a:cs typeface="Calibri"/>
              </a:rPr>
              <a:t>Coast </a:t>
            </a:r>
            <a:r>
              <a:rPr sz="900" b="1" dirty="0">
                <a:solidFill>
                  <a:srgbClr val="003399"/>
                </a:solidFill>
                <a:cs typeface="Calibri"/>
              </a:rPr>
              <a:t>-</a:t>
            </a:r>
            <a:r>
              <a:rPr sz="900" b="1" spc="25" dirty="0">
                <a:solidFill>
                  <a:srgbClr val="003399"/>
                </a:solidFill>
                <a:cs typeface="Calibri"/>
              </a:rPr>
              <a:t> </a:t>
            </a:r>
            <a:r>
              <a:rPr sz="900" b="1" spc="-5" dirty="0">
                <a:solidFill>
                  <a:srgbClr val="003399"/>
                </a:solidFill>
                <a:cs typeface="Calibri"/>
              </a:rPr>
              <a:t>Suez</a:t>
            </a:r>
            <a:r>
              <a:rPr sz="900" b="1" dirty="0">
                <a:solidFill>
                  <a:srgbClr val="003399"/>
                </a:solidFill>
                <a:cs typeface="Calibri"/>
              </a:rPr>
              <a:t> </a:t>
            </a:r>
            <a:r>
              <a:rPr sz="900" b="1" spc="-5" dirty="0">
                <a:solidFill>
                  <a:srgbClr val="003399"/>
                </a:solidFill>
                <a:cs typeface="Calibri"/>
              </a:rPr>
              <a:t>Canal	</a:t>
            </a:r>
            <a:r>
              <a:rPr lang="en-US" sz="900" b="1" spc="-5" dirty="0" smtClean="0">
                <a:solidFill>
                  <a:srgbClr val="003399"/>
                </a:solidFill>
                <a:cs typeface="Calibri"/>
              </a:rPr>
              <a:t>	</a:t>
            </a:r>
            <a:r>
              <a:rPr sz="900" b="1" spc="-5" dirty="0" smtClean="0">
                <a:solidFill>
                  <a:srgbClr val="003399"/>
                </a:solidFill>
                <a:cs typeface="Calibri"/>
              </a:rPr>
              <a:t>15  </a:t>
            </a:r>
            <a:endParaRPr lang="en-US" sz="900" b="1" spc="-5" dirty="0" smtClean="0">
              <a:solidFill>
                <a:srgbClr val="003399"/>
              </a:solidFill>
              <a:cs typeface="Calibri"/>
            </a:endParaRPr>
          </a:p>
          <a:p>
            <a:pPr marL="83185" marR="109855" algn="just">
              <a:spcBef>
                <a:spcPts val="245"/>
              </a:spcBef>
              <a:tabLst>
                <a:tab pos="1621155" algn="l"/>
              </a:tabLst>
            </a:pPr>
            <a:r>
              <a:rPr sz="900" b="1" dirty="0" smtClean="0">
                <a:solidFill>
                  <a:srgbClr val="003399"/>
                </a:solidFill>
                <a:cs typeface="Calibri"/>
              </a:rPr>
              <a:t>East </a:t>
            </a:r>
            <a:r>
              <a:rPr sz="900" b="1" spc="-5" dirty="0">
                <a:solidFill>
                  <a:srgbClr val="003399"/>
                </a:solidFill>
                <a:cs typeface="Calibri"/>
              </a:rPr>
              <a:t>Coast </a:t>
            </a:r>
            <a:r>
              <a:rPr sz="900" b="1" dirty="0">
                <a:solidFill>
                  <a:srgbClr val="003399"/>
                </a:solidFill>
                <a:cs typeface="Calibri"/>
              </a:rPr>
              <a:t>- </a:t>
            </a:r>
            <a:r>
              <a:rPr sz="900" b="1" spc="-5" dirty="0">
                <a:solidFill>
                  <a:srgbClr val="003399"/>
                </a:solidFill>
                <a:cs typeface="Calibri"/>
              </a:rPr>
              <a:t>Strait of </a:t>
            </a:r>
            <a:r>
              <a:rPr sz="900" b="1" spc="-5" dirty="0" smtClean="0">
                <a:solidFill>
                  <a:srgbClr val="003399"/>
                </a:solidFill>
                <a:cs typeface="Calibri"/>
              </a:rPr>
              <a:t>Hormuz</a:t>
            </a:r>
            <a:r>
              <a:rPr lang="en-US" sz="900" b="1" spc="-5" dirty="0" smtClean="0">
                <a:solidFill>
                  <a:srgbClr val="003399"/>
                </a:solidFill>
                <a:cs typeface="Calibri"/>
              </a:rPr>
              <a:t>		</a:t>
            </a:r>
            <a:r>
              <a:rPr sz="900" b="1" spc="-5" dirty="0" smtClean="0">
                <a:solidFill>
                  <a:srgbClr val="003399"/>
                </a:solidFill>
                <a:cs typeface="Calibri"/>
              </a:rPr>
              <a:t>24  </a:t>
            </a:r>
            <a:endParaRPr lang="en-US" sz="900" b="1" spc="-5" dirty="0" smtClean="0">
              <a:solidFill>
                <a:srgbClr val="003399"/>
              </a:solidFill>
              <a:cs typeface="Calibri"/>
            </a:endParaRPr>
          </a:p>
          <a:p>
            <a:pPr marL="83185" marR="109855" algn="just">
              <a:spcBef>
                <a:spcPts val="245"/>
              </a:spcBef>
              <a:tabLst>
                <a:tab pos="1621155" algn="l"/>
              </a:tabLst>
            </a:pPr>
            <a:r>
              <a:rPr sz="900" b="1" dirty="0" smtClean="0">
                <a:solidFill>
                  <a:srgbClr val="003399"/>
                </a:solidFill>
                <a:cs typeface="Calibri"/>
              </a:rPr>
              <a:t>East </a:t>
            </a:r>
            <a:r>
              <a:rPr sz="900" b="1" spc="-5" dirty="0">
                <a:solidFill>
                  <a:srgbClr val="003399"/>
                </a:solidFill>
                <a:cs typeface="Calibri"/>
              </a:rPr>
              <a:t>Coast </a:t>
            </a:r>
            <a:r>
              <a:rPr sz="900" b="1" dirty="0">
                <a:solidFill>
                  <a:srgbClr val="003399"/>
                </a:solidFill>
                <a:cs typeface="Calibri"/>
              </a:rPr>
              <a:t>- </a:t>
            </a:r>
            <a:r>
              <a:rPr sz="900" b="1" spc="-5" dirty="0">
                <a:solidFill>
                  <a:srgbClr val="003399"/>
                </a:solidFill>
                <a:cs typeface="Calibri"/>
              </a:rPr>
              <a:t>Strait of Malacca </a:t>
            </a:r>
            <a:r>
              <a:rPr lang="en-US" sz="900" b="1" spc="-5" dirty="0" smtClean="0">
                <a:solidFill>
                  <a:srgbClr val="003399"/>
                </a:solidFill>
                <a:cs typeface="Calibri"/>
              </a:rPr>
              <a:t>		</a:t>
            </a:r>
            <a:r>
              <a:rPr sz="900" b="1" spc="-5" dirty="0" smtClean="0">
                <a:solidFill>
                  <a:srgbClr val="003399"/>
                </a:solidFill>
                <a:cs typeface="Calibri"/>
              </a:rPr>
              <a:t>31  </a:t>
            </a:r>
            <a:endParaRPr lang="en-US" sz="900" b="1" spc="-5" dirty="0" smtClean="0">
              <a:solidFill>
                <a:srgbClr val="003399"/>
              </a:solidFill>
              <a:cs typeface="Calibri"/>
            </a:endParaRPr>
          </a:p>
          <a:p>
            <a:pPr marL="83185" marR="109855" algn="just">
              <a:spcBef>
                <a:spcPts val="245"/>
              </a:spcBef>
              <a:tabLst>
                <a:tab pos="1621155" algn="l"/>
              </a:tabLst>
            </a:pPr>
            <a:r>
              <a:rPr sz="900" b="1" spc="-5" dirty="0" smtClean="0">
                <a:solidFill>
                  <a:srgbClr val="003399"/>
                </a:solidFill>
                <a:cs typeface="Calibri"/>
              </a:rPr>
              <a:t>West </a:t>
            </a:r>
            <a:r>
              <a:rPr sz="900" b="1" spc="-5" dirty="0">
                <a:solidFill>
                  <a:srgbClr val="003399"/>
                </a:solidFill>
                <a:cs typeface="Calibri"/>
              </a:rPr>
              <a:t>Coast</a:t>
            </a:r>
            <a:r>
              <a:rPr sz="900" b="1" spc="10" dirty="0">
                <a:solidFill>
                  <a:srgbClr val="003399"/>
                </a:solidFill>
                <a:cs typeface="Calibri"/>
              </a:rPr>
              <a:t> </a:t>
            </a:r>
            <a:r>
              <a:rPr sz="900" b="1" dirty="0">
                <a:solidFill>
                  <a:srgbClr val="003399"/>
                </a:solidFill>
                <a:cs typeface="Calibri"/>
              </a:rPr>
              <a:t>-</a:t>
            </a:r>
            <a:r>
              <a:rPr sz="900" b="1" spc="-10" dirty="0">
                <a:solidFill>
                  <a:srgbClr val="003399"/>
                </a:solidFill>
                <a:cs typeface="Calibri"/>
              </a:rPr>
              <a:t> </a:t>
            </a:r>
            <a:r>
              <a:rPr sz="900" b="1" dirty="0">
                <a:solidFill>
                  <a:srgbClr val="003399"/>
                </a:solidFill>
                <a:cs typeface="Calibri"/>
              </a:rPr>
              <a:t>Yokosuka	</a:t>
            </a:r>
            <a:r>
              <a:rPr lang="en-US" sz="900" b="1" dirty="0" smtClean="0">
                <a:solidFill>
                  <a:srgbClr val="003399"/>
                </a:solidFill>
                <a:cs typeface="Calibri"/>
              </a:rPr>
              <a:t>	</a:t>
            </a:r>
            <a:r>
              <a:rPr sz="900" b="1" spc="-5" dirty="0" smtClean="0">
                <a:solidFill>
                  <a:srgbClr val="003399"/>
                </a:solidFill>
                <a:cs typeface="Calibri"/>
              </a:rPr>
              <a:t>14  </a:t>
            </a:r>
            <a:endParaRPr lang="en-US" sz="900" b="1" spc="-5" dirty="0" smtClean="0">
              <a:solidFill>
                <a:srgbClr val="003399"/>
              </a:solidFill>
              <a:cs typeface="Calibri"/>
            </a:endParaRPr>
          </a:p>
          <a:p>
            <a:pPr marL="83185" marR="109855" algn="just">
              <a:spcBef>
                <a:spcPts val="245"/>
              </a:spcBef>
              <a:tabLst>
                <a:tab pos="1621155" algn="l"/>
              </a:tabLst>
            </a:pPr>
            <a:r>
              <a:rPr sz="900" b="1" spc="-5" dirty="0" smtClean="0">
                <a:solidFill>
                  <a:srgbClr val="003399"/>
                </a:solidFill>
                <a:cs typeface="Calibri"/>
              </a:rPr>
              <a:t>West </a:t>
            </a:r>
            <a:r>
              <a:rPr sz="900" b="1" spc="-5" dirty="0">
                <a:solidFill>
                  <a:srgbClr val="003399"/>
                </a:solidFill>
                <a:cs typeface="Calibri"/>
              </a:rPr>
              <a:t>Coast </a:t>
            </a:r>
            <a:r>
              <a:rPr sz="900" b="1" dirty="0">
                <a:solidFill>
                  <a:srgbClr val="003399"/>
                </a:solidFill>
                <a:cs typeface="Calibri"/>
              </a:rPr>
              <a:t>- </a:t>
            </a:r>
            <a:r>
              <a:rPr sz="900" b="1" spc="-5" dirty="0">
                <a:solidFill>
                  <a:srgbClr val="003399"/>
                </a:solidFill>
                <a:cs typeface="Calibri"/>
              </a:rPr>
              <a:t>Strait of </a:t>
            </a:r>
            <a:r>
              <a:rPr sz="900" b="1" spc="-5" dirty="0" smtClean="0">
                <a:solidFill>
                  <a:srgbClr val="003399"/>
                </a:solidFill>
                <a:cs typeface="Calibri"/>
              </a:rPr>
              <a:t>Hormuz</a:t>
            </a:r>
            <a:r>
              <a:rPr lang="en-US" sz="900" b="1" spc="-5" dirty="0" smtClean="0">
                <a:solidFill>
                  <a:srgbClr val="003399"/>
                </a:solidFill>
                <a:cs typeface="Calibri"/>
              </a:rPr>
              <a:t>		</a:t>
            </a:r>
            <a:r>
              <a:rPr sz="900" b="1" spc="-5" dirty="0" smtClean="0">
                <a:solidFill>
                  <a:srgbClr val="003399"/>
                </a:solidFill>
                <a:cs typeface="Calibri"/>
              </a:rPr>
              <a:t>32 </a:t>
            </a:r>
            <a:endParaRPr lang="en-US" sz="900" b="1" spc="-5" dirty="0" smtClean="0">
              <a:solidFill>
                <a:srgbClr val="003399"/>
              </a:solidFill>
              <a:cs typeface="Calibri"/>
            </a:endParaRPr>
          </a:p>
          <a:p>
            <a:pPr marL="83185" marR="109855" algn="just">
              <a:spcBef>
                <a:spcPts val="245"/>
              </a:spcBef>
              <a:tabLst>
                <a:tab pos="1621155" algn="l"/>
              </a:tabLst>
            </a:pPr>
            <a:r>
              <a:rPr sz="900" b="1" spc="-5" dirty="0" smtClean="0">
                <a:solidFill>
                  <a:srgbClr val="003399"/>
                </a:solidFill>
                <a:cs typeface="Calibri"/>
              </a:rPr>
              <a:t> </a:t>
            </a:r>
            <a:r>
              <a:rPr sz="900" b="1" spc="-5" dirty="0">
                <a:solidFill>
                  <a:srgbClr val="003399"/>
                </a:solidFill>
                <a:cs typeface="Calibri"/>
              </a:rPr>
              <a:t>West Coast </a:t>
            </a:r>
            <a:r>
              <a:rPr sz="900" b="1" dirty="0">
                <a:solidFill>
                  <a:srgbClr val="003399"/>
                </a:solidFill>
                <a:cs typeface="Calibri"/>
              </a:rPr>
              <a:t>- </a:t>
            </a:r>
            <a:r>
              <a:rPr sz="900" b="1" spc="-5" dirty="0">
                <a:solidFill>
                  <a:srgbClr val="003399"/>
                </a:solidFill>
                <a:cs typeface="Calibri"/>
              </a:rPr>
              <a:t>Strait of Malacca   </a:t>
            </a:r>
            <a:r>
              <a:rPr sz="900" b="1" spc="15" dirty="0">
                <a:solidFill>
                  <a:srgbClr val="003399"/>
                </a:solidFill>
                <a:cs typeface="Calibri"/>
              </a:rPr>
              <a:t> </a:t>
            </a:r>
            <a:r>
              <a:rPr lang="en-US" sz="900" b="1" spc="15" dirty="0" smtClean="0">
                <a:solidFill>
                  <a:srgbClr val="003399"/>
                </a:solidFill>
                <a:cs typeface="Calibri"/>
              </a:rPr>
              <a:t>		</a:t>
            </a:r>
            <a:r>
              <a:rPr sz="900" b="1" spc="-5" dirty="0" smtClean="0">
                <a:solidFill>
                  <a:srgbClr val="003399"/>
                </a:solidFill>
                <a:cs typeface="Calibri"/>
              </a:rPr>
              <a:t>23</a:t>
            </a:r>
            <a:endParaRPr sz="900" dirty="0">
              <a:solidFill>
                <a:prstClr val="black"/>
              </a:solidFill>
              <a:cs typeface="Calibri"/>
            </a:endParaRPr>
          </a:p>
        </p:txBody>
      </p:sp>
      <p:sp>
        <p:nvSpPr>
          <p:cNvPr id="47" name="object 47"/>
          <p:cNvSpPr txBox="1"/>
          <p:nvPr/>
        </p:nvSpPr>
        <p:spPr>
          <a:xfrm>
            <a:off x="1286391" y="4344163"/>
            <a:ext cx="1686560" cy="151323"/>
          </a:xfrm>
          <a:prstGeom prst="rect">
            <a:avLst/>
          </a:prstGeom>
        </p:spPr>
        <p:txBody>
          <a:bodyPr vert="horz" wrap="square" lIns="0" tIns="12700" rIns="0" bIns="0" rtlCol="0">
            <a:spAutoFit/>
          </a:bodyPr>
          <a:lstStyle/>
          <a:p>
            <a:pPr marL="12700">
              <a:spcBef>
                <a:spcPts val="100"/>
              </a:spcBef>
            </a:pPr>
            <a:r>
              <a:rPr sz="900" b="1" spc="-5" dirty="0">
                <a:solidFill>
                  <a:srgbClr val="003399"/>
                </a:solidFill>
                <a:latin typeface="Arial"/>
                <a:cs typeface="Arial"/>
              </a:rPr>
              <a:t>Transit Times </a:t>
            </a:r>
            <a:r>
              <a:rPr sz="900" b="1" dirty="0">
                <a:solidFill>
                  <a:srgbClr val="003399"/>
                </a:solidFill>
                <a:latin typeface="Arial"/>
                <a:cs typeface="Arial"/>
              </a:rPr>
              <a:t>(in</a:t>
            </a:r>
            <a:r>
              <a:rPr sz="900" b="1" spc="-60" dirty="0">
                <a:solidFill>
                  <a:srgbClr val="003399"/>
                </a:solidFill>
                <a:latin typeface="Arial"/>
                <a:cs typeface="Arial"/>
              </a:rPr>
              <a:t> </a:t>
            </a:r>
            <a:r>
              <a:rPr sz="900" b="1" spc="-10" dirty="0">
                <a:solidFill>
                  <a:srgbClr val="003399"/>
                </a:solidFill>
                <a:latin typeface="Arial"/>
                <a:cs typeface="Arial"/>
              </a:rPr>
              <a:t>days)</a:t>
            </a:r>
            <a:endParaRPr sz="900">
              <a:solidFill>
                <a:prstClr val="black"/>
              </a:solidFill>
              <a:latin typeface="Arial"/>
              <a:cs typeface="Arial"/>
            </a:endParaRPr>
          </a:p>
        </p:txBody>
      </p:sp>
      <p:sp>
        <p:nvSpPr>
          <p:cNvPr id="48" name="object 48"/>
          <p:cNvSpPr txBox="1"/>
          <p:nvPr/>
        </p:nvSpPr>
        <p:spPr>
          <a:xfrm>
            <a:off x="8280402" y="3332988"/>
            <a:ext cx="1144692" cy="279563"/>
          </a:xfrm>
          <a:prstGeom prst="rect">
            <a:avLst/>
          </a:prstGeom>
          <a:solidFill>
            <a:srgbClr val="FFFFFF"/>
          </a:solidFill>
          <a:ln w="6096">
            <a:solidFill>
              <a:srgbClr val="000082"/>
            </a:solidFill>
          </a:ln>
        </p:spPr>
        <p:txBody>
          <a:bodyPr vert="horz" wrap="square" lIns="0" tIns="33019" rIns="0" bIns="0" rtlCol="0">
            <a:spAutoFit/>
          </a:bodyPr>
          <a:lstStyle/>
          <a:p>
            <a:pPr marL="109220">
              <a:spcBef>
                <a:spcPts val="259"/>
              </a:spcBef>
            </a:pPr>
            <a:r>
              <a:rPr sz="1600" b="1" spc="-5" dirty="0">
                <a:solidFill>
                  <a:srgbClr val="001F5F"/>
                </a:solidFill>
                <a:cs typeface="Calibri"/>
              </a:rPr>
              <a:t>~3</a:t>
            </a:r>
            <a:r>
              <a:rPr sz="1600" b="1" spc="-75" dirty="0">
                <a:solidFill>
                  <a:srgbClr val="001F5F"/>
                </a:solidFill>
                <a:cs typeface="Calibri"/>
              </a:rPr>
              <a:t> </a:t>
            </a:r>
            <a:r>
              <a:rPr sz="1600" b="1" spc="-10" dirty="0">
                <a:solidFill>
                  <a:srgbClr val="001F5F"/>
                </a:solidFill>
                <a:cs typeface="Calibri"/>
              </a:rPr>
              <a:t>ships</a:t>
            </a:r>
            <a:endParaRPr sz="1600">
              <a:solidFill>
                <a:prstClr val="black"/>
              </a:solidFill>
              <a:cs typeface="Calibri"/>
            </a:endParaRPr>
          </a:p>
        </p:txBody>
      </p:sp>
      <p:sp>
        <p:nvSpPr>
          <p:cNvPr id="49" name="object 49"/>
          <p:cNvSpPr txBox="1"/>
          <p:nvPr/>
        </p:nvSpPr>
        <p:spPr>
          <a:xfrm>
            <a:off x="5071872" y="1171957"/>
            <a:ext cx="2333413" cy="525143"/>
          </a:xfrm>
          <a:prstGeom prst="rect">
            <a:avLst/>
          </a:prstGeom>
          <a:solidFill>
            <a:srgbClr val="FFFFFF"/>
          </a:solidFill>
          <a:ln w="6096">
            <a:solidFill>
              <a:srgbClr val="000082"/>
            </a:solidFill>
          </a:ln>
        </p:spPr>
        <p:txBody>
          <a:bodyPr vert="horz" wrap="square" lIns="0" tIns="32384" rIns="0" bIns="0" rtlCol="0">
            <a:spAutoFit/>
          </a:bodyPr>
          <a:lstStyle/>
          <a:p>
            <a:pPr marL="1270" algn="ctr">
              <a:spcBef>
                <a:spcPts val="254"/>
              </a:spcBef>
            </a:pPr>
            <a:r>
              <a:rPr sz="1600" b="1" spc="-10" dirty="0">
                <a:solidFill>
                  <a:srgbClr val="001F5F"/>
                </a:solidFill>
                <a:cs typeface="Calibri"/>
              </a:rPr>
              <a:t>~52</a:t>
            </a:r>
            <a:r>
              <a:rPr sz="1600" b="1" spc="-60" dirty="0">
                <a:solidFill>
                  <a:srgbClr val="001F5F"/>
                </a:solidFill>
                <a:cs typeface="Calibri"/>
              </a:rPr>
              <a:t> </a:t>
            </a:r>
            <a:r>
              <a:rPr sz="1600" b="1" spc="-10" dirty="0">
                <a:solidFill>
                  <a:srgbClr val="001F5F"/>
                </a:solidFill>
                <a:cs typeface="Calibri"/>
              </a:rPr>
              <a:t>ships</a:t>
            </a:r>
            <a:endParaRPr sz="1600">
              <a:solidFill>
                <a:prstClr val="black"/>
              </a:solidFill>
              <a:cs typeface="Calibri"/>
            </a:endParaRPr>
          </a:p>
          <a:p>
            <a:pPr marL="635" algn="ctr"/>
            <a:r>
              <a:rPr sz="1600" b="1" spc="-10" dirty="0">
                <a:solidFill>
                  <a:srgbClr val="001F5F"/>
                </a:solidFill>
                <a:cs typeface="Calibri"/>
              </a:rPr>
              <a:t>(41 </a:t>
            </a:r>
            <a:r>
              <a:rPr sz="1600" b="1" spc="-5" dirty="0">
                <a:solidFill>
                  <a:srgbClr val="001F5F"/>
                </a:solidFill>
                <a:cs typeface="Calibri"/>
              </a:rPr>
              <a:t>non</a:t>
            </a:r>
            <a:r>
              <a:rPr sz="1600" b="1" dirty="0">
                <a:solidFill>
                  <a:srgbClr val="001F5F"/>
                </a:solidFill>
                <a:cs typeface="Calibri"/>
              </a:rPr>
              <a:t> </a:t>
            </a:r>
            <a:r>
              <a:rPr sz="1600" b="1" spc="-10" dirty="0">
                <a:solidFill>
                  <a:srgbClr val="001F5F"/>
                </a:solidFill>
                <a:cs typeface="Calibri"/>
              </a:rPr>
              <a:t>rotational)</a:t>
            </a:r>
            <a:endParaRPr sz="1600">
              <a:solidFill>
                <a:prstClr val="black"/>
              </a:solidFill>
              <a:cs typeface="Calibri"/>
            </a:endParaRPr>
          </a:p>
        </p:txBody>
      </p:sp>
      <p:sp>
        <p:nvSpPr>
          <p:cNvPr id="50" name="object 50"/>
          <p:cNvSpPr txBox="1"/>
          <p:nvPr/>
        </p:nvSpPr>
        <p:spPr>
          <a:xfrm>
            <a:off x="2464815" y="1856234"/>
            <a:ext cx="2336800" cy="525785"/>
          </a:xfrm>
          <a:prstGeom prst="rect">
            <a:avLst/>
          </a:prstGeom>
          <a:solidFill>
            <a:srgbClr val="FFFFFF"/>
          </a:solidFill>
          <a:ln w="6096">
            <a:solidFill>
              <a:srgbClr val="000082"/>
            </a:solidFill>
          </a:ln>
        </p:spPr>
        <p:txBody>
          <a:bodyPr vert="horz" wrap="square" lIns="0" tIns="33020" rIns="0" bIns="0" rtlCol="0">
            <a:spAutoFit/>
          </a:bodyPr>
          <a:lstStyle/>
          <a:p>
            <a:pPr algn="ctr">
              <a:spcBef>
                <a:spcPts val="260"/>
              </a:spcBef>
            </a:pPr>
            <a:r>
              <a:rPr sz="1600" b="1" spc="-10" dirty="0">
                <a:solidFill>
                  <a:srgbClr val="001F5F"/>
                </a:solidFill>
                <a:cs typeface="Calibri"/>
              </a:rPr>
              <a:t>~37</a:t>
            </a:r>
            <a:r>
              <a:rPr sz="1600" b="1" spc="-60" dirty="0">
                <a:solidFill>
                  <a:srgbClr val="001F5F"/>
                </a:solidFill>
                <a:cs typeface="Calibri"/>
              </a:rPr>
              <a:t> </a:t>
            </a:r>
            <a:r>
              <a:rPr sz="1600" b="1" spc="-10" dirty="0">
                <a:solidFill>
                  <a:srgbClr val="001F5F"/>
                </a:solidFill>
                <a:cs typeface="Calibri"/>
              </a:rPr>
              <a:t>ships</a:t>
            </a:r>
            <a:endParaRPr sz="1600">
              <a:solidFill>
                <a:prstClr val="black"/>
              </a:solidFill>
              <a:cs typeface="Calibri"/>
            </a:endParaRPr>
          </a:p>
          <a:p>
            <a:pPr algn="ctr"/>
            <a:r>
              <a:rPr sz="1600" b="1" spc="-10" dirty="0">
                <a:solidFill>
                  <a:srgbClr val="001F5F"/>
                </a:solidFill>
                <a:cs typeface="Calibri"/>
              </a:rPr>
              <a:t>(22 </a:t>
            </a:r>
            <a:r>
              <a:rPr sz="1600" b="1" spc="-5" dirty="0">
                <a:solidFill>
                  <a:srgbClr val="001F5F"/>
                </a:solidFill>
                <a:cs typeface="Calibri"/>
              </a:rPr>
              <a:t>non</a:t>
            </a:r>
            <a:r>
              <a:rPr sz="1600" b="1" dirty="0">
                <a:solidFill>
                  <a:srgbClr val="001F5F"/>
                </a:solidFill>
                <a:cs typeface="Calibri"/>
              </a:rPr>
              <a:t> </a:t>
            </a:r>
            <a:r>
              <a:rPr sz="1600" b="1" spc="-10" dirty="0">
                <a:solidFill>
                  <a:srgbClr val="001F5F"/>
                </a:solidFill>
                <a:cs typeface="Calibri"/>
              </a:rPr>
              <a:t>rotational)</a:t>
            </a:r>
            <a:endParaRPr sz="1600">
              <a:solidFill>
                <a:prstClr val="black"/>
              </a:solidFill>
              <a:cs typeface="Calibri"/>
            </a:endParaRPr>
          </a:p>
        </p:txBody>
      </p:sp>
      <p:sp>
        <p:nvSpPr>
          <p:cNvPr id="51" name="object 51"/>
          <p:cNvSpPr txBox="1"/>
          <p:nvPr/>
        </p:nvSpPr>
        <p:spPr>
          <a:xfrm>
            <a:off x="77215" y="2619755"/>
            <a:ext cx="2133600" cy="525784"/>
          </a:xfrm>
          <a:prstGeom prst="rect">
            <a:avLst/>
          </a:prstGeom>
          <a:solidFill>
            <a:srgbClr val="FFFFFF"/>
          </a:solidFill>
          <a:ln w="6096">
            <a:solidFill>
              <a:srgbClr val="000082"/>
            </a:solidFill>
          </a:ln>
        </p:spPr>
        <p:txBody>
          <a:bodyPr vert="horz" wrap="square" lIns="0" tIns="33019" rIns="0" bIns="0" rtlCol="0">
            <a:spAutoFit/>
          </a:bodyPr>
          <a:lstStyle/>
          <a:p>
            <a:pPr algn="ctr">
              <a:spcBef>
                <a:spcPts val="259"/>
              </a:spcBef>
            </a:pPr>
            <a:r>
              <a:rPr sz="1600" b="1" spc="-10" dirty="0">
                <a:solidFill>
                  <a:srgbClr val="001F5F"/>
                </a:solidFill>
                <a:cs typeface="Calibri"/>
              </a:rPr>
              <a:t>~10</a:t>
            </a:r>
            <a:r>
              <a:rPr sz="1600" b="1" spc="-60" dirty="0">
                <a:solidFill>
                  <a:srgbClr val="001F5F"/>
                </a:solidFill>
                <a:cs typeface="Calibri"/>
              </a:rPr>
              <a:t> </a:t>
            </a:r>
            <a:r>
              <a:rPr sz="1600" b="1" spc="-10" dirty="0">
                <a:solidFill>
                  <a:srgbClr val="001F5F"/>
                </a:solidFill>
                <a:cs typeface="Calibri"/>
              </a:rPr>
              <a:t>ships</a:t>
            </a:r>
            <a:endParaRPr sz="1600">
              <a:solidFill>
                <a:prstClr val="black"/>
              </a:solidFill>
              <a:cs typeface="Calibri"/>
            </a:endParaRPr>
          </a:p>
          <a:p>
            <a:pPr algn="ctr"/>
            <a:r>
              <a:rPr sz="1600" b="1" spc="-10" dirty="0">
                <a:solidFill>
                  <a:srgbClr val="001F5F"/>
                </a:solidFill>
                <a:cs typeface="Calibri"/>
              </a:rPr>
              <a:t>(3 </a:t>
            </a:r>
            <a:r>
              <a:rPr sz="1600" b="1" spc="-5" dirty="0">
                <a:solidFill>
                  <a:srgbClr val="001F5F"/>
                </a:solidFill>
                <a:cs typeface="Calibri"/>
              </a:rPr>
              <a:t>non</a:t>
            </a:r>
            <a:r>
              <a:rPr sz="1600" b="1" spc="-15" dirty="0">
                <a:solidFill>
                  <a:srgbClr val="001F5F"/>
                </a:solidFill>
                <a:cs typeface="Calibri"/>
              </a:rPr>
              <a:t> </a:t>
            </a:r>
            <a:r>
              <a:rPr sz="1600" b="1" spc="-10" dirty="0">
                <a:solidFill>
                  <a:srgbClr val="001F5F"/>
                </a:solidFill>
                <a:cs typeface="Calibri"/>
              </a:rPr>
              <a:t>rotational)</a:t>
            </a:r>
            <a:endParaRPr sz="1600">
              <a:solidFill>
                <a:prstClr val="black"/>
              </a:solidFill>
              <a:cs typeface="Calibri"/>
            </a:endParaRPr>
          </a:p>
        </p:txBody>
      </p:sp>
      <p:sp>
        <p:nvSpPr>
          <p:cNvPr id="52" name="object 52"/>
          <p:cNvSpPr txBox="1"/>
          <p:nvPr/>
        </p:nvSpPr>
        <p:spPr>
          <a:xfrm>
            <a:off x="2265680" y="3752088"/>
            <a:ext cx="1266613" cy="279563"/>
          </a:xfrm>
          <a:prstGeom prst="rect">
            <a:avLst/>
          </a:prstGeom>
          <a:solidFill>
            <a:srgbClr val="FFFFFF"/>
          </a:solidFill>
          <a:ln w="6096">
            <a:solidFill>
              <a:srgbClr val="000082"/>
            </a:solidFill>
          </a:ln>
        </p:spPr>
        <p:txBody>
          <a:bodyPr vert="horz" wrap="square" lIns="0" tIns="33019" rIns="0" bIns="0" rtlCol="0">
            <a:spAutoFit/>
          </a:bodyPr>
          <a:lstStyle/>
          <a:p>
            <a:pPr marL="132080">
              <a:spcBef>
                <a:spcPts val="259"/>
              </a:spcBef>
            </a:pPr>
            <a:r>
              <a:rPr sz="1600" b="1" spc="-5" dirty="0">
                <a:solidFill>
                  <a:srgbClr val="001F5F"/>
                </a:solidFill>
                <a:cs typeface="Calibri"/>
              </a:rPr>
              <a:t>~2</a:t>
            </a:r>
            <a:r>
              <a:rPr sz="1600" b="1" spc="-75" dirty="0">
                <a:solidFill>
                  <a:srgbClr val="001F5F"/>
                </a:solidFill>
                <a:cs typeface="Calibri"/>
              </a:rPr>
              <a:t> </a:t>
            </a:r>
            <a:r>
              <a:rPr sz="1600" b="1" spc="-10" dirty="0">
                <a:solidFill>
                  <a:srgbClr val="001F5F"/>
                </a:solidFill>
                <a:cs typeface="Calibri"/>
              </a:rPr>
              <a:t>ships</a:t>
            </a:r>
            <a:endParaRPr sz="1600">
              <a:solidFill>
                <a:prstClr val="black"/>
              </a:solidFill>
              <a:cs typeface="Calibri"/>
            </a:endParaRPr>
          </a:p>
        </p:txBody>
      </p:sp>
      <p:sp>
        <p:nvSpPr>
          <p:cNvPr id="53" name="object 53"/>
          <p:cNvSpPr/>
          <p:nvPr/>
        </p:nvSpPr>
        <p:spPr>
          <a:xfrm>
            <a:off x="7244079" y="4326638"/>
            <a:ext cx="4236720" cy="1016635"/>
          </a:xfrm>
          <a:custGeom>
            <a:avLst/>
            <a:gdLst/>
            <a:ahLst/>
            <a:cxnLst/>
            <a:rect l="l" t="t" r="r" b="b"/>
            <a:pathLst>
              <a:path w="3177540" h="1016635">
                <a:moveTo>
                  <a:pt x="0" y="1016507"/>
                </a:moveTo>
                <a:lnTo>
                  <a:pt x="3177540" y="1016507"/>
                </a:lnTo>
                <a:lnTo>
                  <a:pt x="3177540" y="0"/>
                </a:lnTo>
                <a:lnTo>
                  <a:pt x="0" y="0"/>
                </a:lnTo>
                <a:lnTo>
                  <a:pt x="0" y="1016507"/>
                </a:lnTo>
                <a:close/>
              </a:path>
            </a:pathLst>
          </a:custGeom>
          <a:solidFill>
            <a:srgbClr val="FFFFFF"/>
          </a:solidFill>
        </p:spPr>
        <p:txBody>
          <a:bodyPr wrap="square" lIns="0" tIns="0" rIns="0" bIns="0" rtlCol="0"/>
          <a:lstStyle/>
          <a:p>
            <a:endParaRPr smtClean="0">
              <a:solidFill>
                <a:prstClr val="black"/>
              </a:solidFill>
            </a:endParaRPr>
          </a:p>
        </p:txBody>
      </p:sp>
      <p:sp>
        <p:nvSpPr>
          <p:cNvPr id="54" name="object 54"/>
          <p:cNvSpPr/>
          <p:nvPr/>
        </p:nvSpPr>
        <p:spPr>
          <a:xfrm>
            <a:off x="7244079" y="4326638"/>
            <a:ext cx="4236720" cy="1016635"/>
          </a:xfrm>
          <a:custGeom>
            <a:avLst/>
            <a:gdLst/>
            <a:ahLst/>
            <a:cxnLst/>
            <a:rect l="l" t="t" r="r" b="b"/>
            <a:pathLst>
              <a:path w="3177540" h="1016635">
                <a:moveTo>
                  <a:pt x="0" y="1016507"/>
                </a:moveTo>
                <a:lnTo>
                  <a:pt x="3177540" y="1016507"/>
                </a:lnTo>
                <a:lnTo>
                  <a:pt x="3177540" y="0"/>
                </a:lnTo>
                <a:lnTo>
                  <a:pt x="0" y="0"/>
                </a:lnTo>
                <a:lnTo>
                  <a:pt x="0" y="1016507"/>
                </a:lnTo>
                <a:close/>
              </a:path>
            </a:pathLst>
          </a:custGeom>
          <a:ln w="15240">
            <a:solidFill>
              <a:srgbClr val="000082"/>
            </a:solidFill>
          </a:ln>
        </p:spPr>
        <p:txBody>
          <a:bodyPr wrap="square" lIns="0" tIns="0" rIns="0" bIns="0" rtlCol="0"/>
          <a:lstStyle/>
          <a:p>
            <a:endParaRPr smtClean="0">
              <a:solidFill>
                <a:prstClr val="black"/>
              </a:solidFill>
            </a:endParaRPr>
          </a:p>
        </p:txBody>
      </p:sp>
      <p:sp>
        <p:nvSpPr>
          <p:cNvPr id="55" name="object 55"/>
          <p:cNvSpPr txBox="1"/>
          <p:nvPr/>
        </p:nvSpPr>
        <p:spPr>
          <a:xfrm>
            <a:off x="7305379" y="4348940"/>
            <a:ext cx="4046220" cy="941705"/>
          </a:xfrm>
          <a:prstGeom prst="rect">
            <a:avLst/>
          </a:prstGeom>
        </p:spPr>
        <p:txBody>
          <a:bodyPr vert="horz" wrap="square" lIns="0" tIns="13335" rIns="0" bIns="0" rtlCol="0">
            <a:spAutoFit/>
          </a:bodyPr>
          <a:lstStyle/>
          <a:p>
            <a:pPr>
              <a:spcBef>
                <a:spcPts val="105"/>
              </a:spcBef>
              <a:tabLst>
                <a:tab pos="1211580" algn="l"/>
              </a:tabLst>
            </a:pPr>
            <a:r>
              <a:rPr sz="2000" b="1" spc="-40" dirty="0">
                <a:solidFill>
                  <a:srgbClr val="001F5F"/>
                </a:solidFill>
                <a:cs typeface="Calibri"/>
              </a:rPr>
              <a:t>Total</a:t>
            </a:r>
            <a:r>
              <a:rPr sz="2000" b="1" spc="-20" dirty="0">
                <a:solidFill>
                  <a:srgbClr val="001F5F"/>
                </a:solidFill>
                <a:cs typeface="Calibri"/>
              </a:rPr>
              <a:t> </a:t>
            </a:r>
            <a:r>
              <a:rPr sz="2000" b="1" dirty="0">
                <a:solidFill>
                  <a:srgbClr val="001F5F"/>
                </a:solidFill>
                <a:cs typeface="Calibri"/>
              </a:rPr>
              <a:t>:	</a:t>
            </a:r>
            <a:r>
              <a:rPr sz="2000" b="1" dirty="0" smtClean="0">
                <a:solidFill>
                  <a:srgbClr val="001F5F"/>
                </a:solidFill>
                <a:cs typeface="Calibri"/>
              </a:rPr>
              <a:t>2</a:t>
            </a:r>
            <a:r>
              <a:rPr lang="en-US" sz="2000" b="1" dirty="0" smtClean="0">
                <a:solidFill>
                  <a:srgbClr val="001F5F"/>
                </a:solidFill>
                <a:cs typeface="Calibri"/>
              </a:rPr>
              <a:t>79</a:t>
            </a:r>
            <a:r>
              <a:rPr sz="2000" b="1" spc="-120" dirty="0" smtClean="0">
                <a:solidFill>
                  <a:srgbClr val="001F5F"/>
                </a:solidFill>
                <a:cs typeface="Calibri"/>
              </a:rPr>
              <a:t> </a:t>
            </a:r>
            <a:r>
              <a:rPr sz="2000" b="1" dirty="0">
                <a:solidFill>
                  <a:srgbClr val="001F5F"/>
                </a:solidFill>
                <a:cs typeface="Calibri"/>
              </a:rPr>
              <a:t>Ships</a:t>
            </a:r>
            <a:endParaRPr sz="2000" dirty="0">
              <a:solidFill>
                <a:prstClr val="black"/>
              </a:solidFill>
              <a:cs typeface="Calibri"/>
            </a:endParaRPr>
          </a:p>
          <a:p>
            <a:pPr>
              <a:tabLst>
                <a:tab pos="1246505" algn="l"/>
              </a:tabLst>
            </a:pPr>
            <a:r>
              <a:rPr sz="2000" b="1" spc="-10" dirty="0">
                <a:solidFill>
                  <a:srgbClr val="001F5F"/>
                </a:solidFill>
                <a:cs typeface="Calibri"/>
              </a:rPr>
              <a:t>Deployed:	</a:t>
            </a:r>
            <a:r>
              <a:rPr lang="en-US" sz="2000" b="1" dirty="0" smtClean="0">
                <a:solidFill>
                  <a:srgbClr val="001F5F"/>
                </a:solidFill>
                <a:cs typeface="Calibri"/>
              </a:rPr>
              <a:t>97</a:t>
            </a:r>
            <a:r>
              <a:rPr sz="2000" b="1" spc="-100" dirty="0" smtClean="0">
                <a:solidFill>
                  <a:srgbClr val="001F5F"/>
                </a:solidFill>
                <a:cs typeface="Calibri"/>
              </a:rPr>
              <a:t> </a:t>
            </a:r>
            <a:r>
              <a:rPr sz="2000" b="1" dirty="0">
                <a:solidFill>
                  <a:srgbClr val="001F5F"/>
                </a:solidFill>
                <a:cs typeface="Calibri"/>
              </a:rPr>
              <a:t>Ships</a:t>
            </a:r>
            <a:endParaRPr sz="2000" dirty="0">
              <a:solidFill>
                <a:prstClr val="black"/>
              </a:solidFill>
              <a:cs typeface="Calibri"/>
            </a:endParaRPr>
          </a:p>
          <a:p>
            <a:pPr marL="1199515"/>
            <a:r>
              <a:rPr sz="2000" b="1" dirty="0" smtClean="0">
                <a:solidFill>
                  <a:srgbClr val="001F5F"/>
                </a:solidFill>
                <a:cs typeface="Calibri"/>
              </a:rPr>
              <a:t>4</a:t>
            </a:r>
            <a:r>
              <a:rPr lang="en-US" sz="2000" b="1" dirty="0" smtClean="0">
                <a:solidFill>
                  <a:srgbClr val="001F5F"/>
                </a:solidFill>
                <a:cs typeface="Calibri"/>
              </a:rPr>
              <a:t>0</a:t>
            </a:r>
            <a:r>
              <a:rPr sz="2000" b="1" dirty="0" smtClean="0">
                <a:solidFill>
                  <a:srgbClr val="001F5F"/>
                </a:solidFill>
                <a:cs typeface="Calibri"/>
              </a:rPr>
              <a:t>,000</a:t>
            </a:r>
            <a:r>
              <a:rPr sz="2000" b="1" spc="-85" dirty="0" smtClean="0">
                <a:solidFill>
                  <a:srgbClr val="001F5F"/>
                </a:solidFill>
                <a:cs typeface="Calibri"/>
              </a:rPr>
              <a:t> </a:t>
            </a:r>
            <a:r>
              <a:rPr sz="2000" b="1" spc="-5" dirty="0">
                <a:solidFill>
                  <a:srgbClr val="001F5F"/>
                </a:solidFill>
                <a:cs typeface="Calibri"/>
              </a:rPr>
              <a:t>personnel</a:t>
            </a:r>
            <a:endParaRPr sz="2000" dirty="0">
              <a:solidFill>
                <a:prstClr val="black"/>
              </a:solidFill>
              <a:cs typeface="Calibri"/>
            </a:endParaRPr>
          </a:p>
        </p:txBody>
      </p:sp>
      <p:sp>
        <p:nvSpPr>
          <p:cNvPr id="56" name="object 56"/>
          <p:cNvSpPr txBox="1"/>
          <p:nvPr/>
        </p:nvSpPr>
        <p:spPr>
          <a:xfrm>
            <a:off x="8071274" y="5374642"/>
            <a:ext cx="2559473" cy="151323"/>
          </a:xfrm>
          <a:prstGeom prst="rect">
            <a:avLst/>
          </a:prstGeom>
        </p:spPr>
        <p:txBody>
          <a:bodyPr vert="horz" wrap="square" lIns="0" tIns="12700" rIns="0" bIns="0" rtlCol="0">
            <a:spAutoFit/>
          </a:bodyPr>
          <a:lstStyle/>
          <a:p>
            <a:pPr marL="12700">
              <a:spcBef>
                <a:spcPts val="100"/>
              </a:spcBef>
            </a:pPr>
            <a:r>
              <a:rPr sz="900" b="1" spc="-5" dirty="0">
                <a:solidFill>
                  <a:srgbClr val="1F487C"/>
                </a:solidFill>
                <a:latin typeface="Arial"/>
                <a:cs typeface="Arial"/>
              </a:rPr>
              <a:t>Ships </a:t>
            </a:r>
            <a:r>
              <a:rPr sz="900" b="1" spc="-10" dirty="0">
                <a:solidFill>
                  <a:srgbClr val="1F487C"/>
                </a:solidFill>
                <a:latin typeface="Arial"/>
                <a:cs typeface="Arial"/>
              </a:rPr>
              <a:t>deployed </a:t>
            </a:r>
            <a:r>
              <a:rPr sz="900" b="1" spc="-10" dirty="0" smtClean="0">
                <a:solidFill>
                  <a:srgbClr val="1F487C"/>
                </a:solidFill>
                <a:latin typeface="Arial"/>
                <a:cs typeface="Arial"/>
              </a:rPr>
              <a:t>(</a:t>
            </a:r>
            <a:r>
              <a:rPr lang="en-US" sz="900" b="1" spc="-10" dirty="0" smtClean="0">
                <a:solidFill>
                  <a:srgbClr val="1F487C"/>
                </a:solidFill>
                <a:latin typeface="Arial"/>
                <a:cs typeface="Arial"/>
              </a:rPr>
              <a:t>status as of 16OCT17)</a:t>
            </a:r>
            <a:endParaRPr sz="900" dirty="0">
              <a:solidFill>
                <a:prstClr val="black"/>
              </a:solidFill>
              <a:latin typeface="Arial"/>
              <a:cs typeface="Arial"/>
            </a:endParaRPr>
          </a:p>
        </p:txBody>
      </p:sp>
      <p:sp>
        <p:nvSpPr>
          <p:cNvPr id="57" name="object 57"/>
          <p:cNvSpPr txBox="1"/>
          <p:nvPr/>
        </p:nvSpPr>
        <p:spPr>
          <a:xfrm>
            <a:off x="8357615" y="2028445"/>
            <a:ext cx="1422400" cy="278922"/>
          </a:xfrm>
          <a:prstGeom prst="rect">
            <a:avLst/>
          </a:prstGeom>
          <a:solidFill>
            <a:srgbClr val="FFFFFF"/>
          </a:solidFill>
          <a:ln w="6096">
            <a:solidFill>
              <a:srgbClr val="000082"/>
            </a:solidFill>
          </a:ln>
        </p:spPr>
        <p:txBody>
          <a:bodyPr vert="horz" wrap="square" lIns="0" tIns="32384" rIns="0" bIns="0" rtlCol="0">
            <a:spAutoFit/>
          </a:bodyPr>
          <a:lstStyle/>
          <a:p>
            <a:pPr marL="111760">
              <a:spcBef>
                <a:spcPts val="254"/>
              </a:spcBef>
            </a:pPr>
            <a:r>
              <a:rPr sz="1600" b="1" spc="-10" dirty="0">
                <a:solidFill>
                  <a:srgbClr val="001F5F"/>
                </a:solidFill>
                <a:cs typeface="Calibri"/>
              </a:rPr>
              <a:t>~184</a:t>
            </a:r>
            <a:r>
              <a:rPr sz="1600" b="1" spc="-50" dirty="0">
                <a:solidFill>
                  <a:srgbClr val="001F5F"/>
                </a:solidFill>
                <a:cs typeface="Calibri"/>
              </a:rPr>
              <a:t> </a:t>
            </a:r>
            <a:r>
              <a:rPr sz="1600" b="1" spc="-10" dirty="0">
                <a:solidFill>
                  <a:srgbClr val="001F5F"/>
                </a:solidFill>
                <a:cs typeface="Calibri"/>
              </a:rPr>
              <a:t>ships</a:t>
            </a:r>
            <a:endParaRPr sz="1600">
              <a:solidFill>
                <a:prstClr val="black"/>
              </a:solidFill>
              <a:cs typeface="Calibri"/>
            </a:endParaRPr>
          </a:p>
        </p:txBody>
      </p:sp>
    </p:spTree>
    <p:extLst>
      <p:ext uri="{BB962C8B-B14F-4D97-AF65-F5344CB8AC3E}">
        <p14:creationId xmlns:p14="http://schemas.microsoft.com/office/powerpoint/2010/main" val="146965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9147</TotalTime>
  <Words>1503</Words>
  <Application>Microsoft Office PowerPoint</Application>
  <PresentationFormat>Custom</PresentationFormat>
  <Paragraphs>257</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A Naval Perspective on Cyberwarfare</vt:lpstr>
      <vt:lpstr>Today’s Talk</vt:lpstr>
      <vt:lpstr>PowerPoint Presentation</vt:lpstr>
      <vt:lpstr>CAPT Shaun McAndrew, USN    Navy Pilot</vt:lpstr>
      <vt:lpstr>What did I do for a living?</vt:lpstr>
      <vt:lpstr>Navy Missions</vt:lpstr>
      <vt:lpstr>PowerPoint Presentation</vt:lpstr>
      <vt:lpstr>PowerPoint Presentation</vt:lpstr>
      <vt:lpstr>PowerPoint Presentation</vt:lpstr>
      <vt:lpstr>U.S. Navy Ends, Ways, and Means</vt:lpstr>
      <vt:lpstr>Why does the Navy care about Ethics?</vt:lpstr>
      <vt:lpstr>Sample of an Ethical Theory</vt:lpstr>
      <vt:lpstr>Sample of an Ethical Theory cont</vt:lpstr>
      <vt:lpstr>Evaluating Actions by Their Consequences</vt:lpstr>
      <vt:lpstr>Why Does it Matter?</vt:lpstr>
      <vt:lpstr>Cyberwarfare - What is it?</vt:lpstr>
      <vt:lpstr>“Moral Challenges of the Military”  Michael Ignatieff</vt:lpstr>
      <vt:lpstr>Fiction vs. Reality</vt:lpstr>
      <vt:lpstr>Moral Challenges for Cyber  Michael Ignatieff, amended by CAPT McAndrew</vt:lpstr>
      <vt:lpstr>Summary</vt:lpstr>
      <vt:lpstr>Networked Naval Assets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Shaun's Latitude</dc:creator>
  <cp:lastModifiedBy>DGX7010CC6KBY1USER</cp:lastModifiedBy>
  <cp:revision>34</cp:revision>
  <dcterms:created xsi:type="dcterms:W3CDTF">2017-09-25T16:48:47Z</dcterms:created>
  <dcterms:modified xsi:type="dcterms:W3CDTF">2017-10-16T23:58:31Z</dcterms:modified>
</cp:coreProperties>
</file>