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69" r:id="rId4"/>
    <p:sldId id="294" r:id="rId5"/>
    <p:sldId id="275" r:id="rId6"/>
    <p:sldId id="274" r:id="rId7"/>
    <p:sldId id="276" r:id="rId8"/>
    <p:sldId id="278" r:id="rId9"/>
    <p:sldId id="296" r:id="rId10"/>
    <p:sldId id="311" r:id="rId11"/>
    <p:sldId id="298" r:id="rId12"/>
    <p:sldId id="299" r:id="rId13"/>
    <p:sldId id="297" r:id="rId14"/>
    <p:sldId id="266" r:id="rId15"/>
    <p:sldId id="267" r:id="rId16"/>
    <p:sldId id="268" r:id="rId17"/>
    <p:sldId id="273" r:id="rId18"/>
    <p:sldId id="265" r:id="rId19"/>
    <p:sldId id="301" r:id="rId20"/>
    <p:sldId id="302" r:id="rId21"/>
    <p:sldId id="291" r:id="rId22"/>
    <p:sldId id="300" r:id="rId23"/>
    <p:sldId id="305" r:id="rId24"/>
    <p:sldId id="279" r:id="rId25"/>
    <p:sldId id="280" r:id="rId26"/>
    <p:sldId id="281" r:id="rId27"/>
    <p:sldId id="306" r:id="rId28"/>
    <p:sldId id="307" r:id="rId29"/>
    <p:sldId id="308" r:id="rId30"/>
    <p:sldId id="310" r:id="rId31"/>
    <p:sldId id="309" r:id="rId32"/>
    <p:sldId id="303" r:id="rId33"/>
    <p:sldId id="30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B435"/>
    <a:srgbClr val="69BA69"/>
    <a:srgbClr val="335CD8"/>
    <a:srgbClr val="A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5" autoAdjust="0"/>
    <p:restoredTop sz="94737" autoAdjust="0"/>
  </p:normalViewPr>
  <p:slideViewPr>
    <p:cSldViewPr snapToGrid="0" snapToObjects="1">
      <p:cViewPr varScale="1">
        <p:scale>
          <a:sx n="122" d="100"/>
          <a:sy n="122" d="100"/>
        </p:scale>
        <p:origin x="-11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80B10-3F1D-344C-B606-7C40E85D1B54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B3E64-3851-6846-BDEF-DD36364FD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3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Struct</a:t>
            </a:r>
            <a:r>
              <a:rPr lang="en-US" dirty="0" smtClean="0"/>
              <a:t>: </a:t>
            </a:r>
            <a:r>
              <a:rPr lang="en-US" dirty="0" err="1" smtClean="0"/>
              <a:t>elastin</a:t>
            </a:r>
            <a:r>
              <a:rPr lang="en-US" dirty="0" smtClean="0"/>
              <a:t>, collagen, </a:t>
            </a:r>
            <a:r>
              <a:rPr lang="en-US" dirty="0" err="1" smtClean="0"/>
              <a:t>cytoskeletal</a:t>
            </a:r>
            <a:r>
              <a:rPr lang="en-US" baseline="0" dirty="0" smtClean="0"/>
              <a:t> structure     enzymes: DNA replication and repair, augmenting chemical reactions, (transistor of chemistry)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B3E64-3851-6846-BDEF-DD36364FD2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Sparknotes.com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B3E64-3851-6846-BDEF-DD36364FD2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Sparknotes.com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B3E64-3851-6846-BDEF-DD36364FD2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Sparknotes.com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B3E64-3851-6846-BDEF-DD36364FD2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Sparknotes.com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B3E64-3851-6846-BDEF-DD36364FD2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Sparknotes.com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B3E64-3851-6846-BDEF-DD36364FD23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Wikipedia on RNA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B3E64-3851-6846-BDEF-DD36364FD23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B3E64-3851-6846-BDEF-DD36364FD23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solidFill>
            <a:srgbClr val="335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solidFill>
            <a:srgbClr val="335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rgbClr val="335CD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5ECE999-5B93-3D44-B4D7-FF1929AFF596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E999-5B93-3D44-B4D7-FF1929AFF596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E999-5B93-3D44-B4D7-FF1929AFF596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E999-5B93-3D44-B4D7-FF1929AFF596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E999-5B93-3D44-B4D7-FF1929AFF596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E999-5B93-3D44-B4D7-FF1929AFF596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35ECE999-5B93-3D44-B4D7-FF1929AFF596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E999-5B93-3D44-B4D7-FF1929AFF596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E999-5B93-3D44-B4D7-FF1929AFF596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E999-5B93-3D44-B4D7-FF1929AFF596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E999-5B93-3D44-B4D7-FF1929AFF596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solidFill>
            <a:srgbClr val="335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35CD8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35ECE999-5B93-3D44-B4D7-FF1929AFF596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35ECE999-5B93-3D44-B4D7-FF1929AFF596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35ECE999-5B93-3D44-B4D7-FF1929AFF596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solidFill>
            <a:srgbClr val="335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35ECE999-5B93-3D44-B4D7-FF1929AFF596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rgbClr val="335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7391400" cy="39116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E999-5B93-3D44-B4D7-FF1929AFF596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rgbClr val="335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rgbClr val="335CD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rgbClr val="335CD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E999-5B93-3D44-B4D7-FF1929AFF596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E999-5B93-3D44-B4D7-FF1929AFF596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5ECE999-5B93-3D44-B4D7-FF1929AFF596}" type="datetimeFigureOut">
              <a:rPr lang="en-US" smtClean="0"/>
              <a:pPr/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AB12D65E-3F0C-9E4A-A478-DBDDA1680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335CD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rgbClr val="335CD8"/>
        </a:buClr>
        <a:buSzPct val="100000"/>
        <a:buFont typeface="Wingdings 2" pitchFamily="18" charset="2"/>
        <a:buChar char="¡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rgbClr val="335CD8"/>
        </a:buClr>
        <a:buSzPct val="100000"/>
        <a:buFont typeface="Wingdings 2" pitchFamily="18" charset="2"/>
        <a:buChar char="¡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rgbClr val="335CD8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rgbClr val="335CD8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335CD8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513729"/>
            <a:ext cx="5458968" cy="10486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CS515: </a:t>
            </a:r>
            <a:r>
              <a:rPr lang="en-US" dirty="0" err="1" smtClean="0"/>
              <a:t>Bioinformatic</a:t>
            </a:r>
            <a:r>
              <a:rPr lang="en-US" dirty="0" smtClean="0"/>
              <a:t> Algorithms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3445041"/>
            <a:ext cx="54413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Little Bit of Biology: Part II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877" y="5946653"/>
            <a:ext cx="47187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Dr. Robert Heckendorn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74" y="156443"/>
            <a:ext cx="4288685" cy="861123"/>
          </a:xfrm>
        </p:spPr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pic>
        <p:nvPicPr>
          <p:cNvPr id="4" name="Picture 3" descr="basePair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50" y="897048"/>
            <a:ext cx="6440618" cy="560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1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3228408" cy="3429000"/>
          </a:xfrm>
        </p:spPr>
        <p:txBody>
          <a:bodyPr/>
          <a:lstStyle/>
          <a:p>
            <a:r>
              <a:rPr lang="en-US" dirty="0" smtClean="0"/>
              <a:t>The Structure of DNA:</a:t>
            </a:r>
            <a:br>
              <a:rPr lang="en-US" dirty="0" smtClean="0"/>
            </a:br>
            <a:r>
              <a:rPr lang="en-US" dirty="0" smtClean="0"/>
              <a:t>The Bases in Pairs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381" y="304800"/>
            <a:ext cx="4467712" cy="4800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1400" y="5638800"/>
            <a:ext cx="3545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 smtClean="0">
                <a:solidFill>
                  <a:srgbClr val="335CD8"/>
                </a:solidFill>
              </a:rPr>
              <a:t>Pyrimidines</a:t>
            </a:r>
            <a:r>
              <a:rPr lang="en-US" sz="2400" u="sng" dirty="0" smtClean="0">
                <a:solidFill>
                  <a:srgbClr val="335CD8"/>
                </a:solidFill>
              </a:rPr>
              <a:t> </a:t>
            </a:r>
            <a:r>
              <a:rPr lang="en-US" sz="2400" dirty="0" smtClean="0">
                <a:solidFill>
                  <a:srgbClr val="335CD8"/>
                </a:solidFill>
              </a:rPr>
              <a:t>  -    </a:t>
            </a:r>
            <a:r>
              <a:rPr lang="en-US" sz="2400" u="sng" dirty="0" err="1" smtClean="0">
                <a:solidFill>
                  <a:srgbClr val="335CD8"/>
                </a:solidFill>
              </a:rPr>
              <a:t>Purines</a:t>
            </a:r>
            <a:endParaRPr lang="en-US" sz="2400" u="sng" dirty="0">
              <a:solidFill>
                <a:srgbClr val="335CD8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057400"/>
            <a:ext cx="2971800" cy="4191000"/>
          </a:xfrm>
        </p:spPr>
        <p:txBody>
          <a:bodyPr/>
          <a:lstStyle/>
          <a:p>
            <a:r>
              <a:rPr lang="en-US" dirty="0" smtClean="0"/>
              <a:t>The Structure of DNA: The Double Strand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42900"/>
            <a:ext cx="5410200" cy="6318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057400"/>
            <a:ext cx="2971800" cy="4191000"/>
          </a:xfrm>
        </p:spPr>
        <p:txBody>
          <a:bodyPr/>
          <a:lstStyle/>
          <a:p>
            <a:r>
              <a:rPr lang="en-US" dirty="0" smtClean="0"/>
              <a:t>The Structure of DNA: The Double Strand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"/>
            <a:ext cx="4676383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7391400" cy="391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44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4400" dirty="0" smtClean="0">
                <a:latin typeface="Courier"/>
                <a:cs typeface="Courier"/>
              </a:rPr>
              <a:t>5’ ATACGACTATTCCG 3’</a:t>
            </a:r>
          </a:p>
          <a:p>
            <a:pPr>
              <a:buNone/>
            </a:pPr>
            <a:r>
              <a:rPr lang="en-US" sz="4400" dirty="0" smtClean="0">
                <a:latin typeface="Courier"/>
                <a:cs typeface="Courier"/>
              </a:rPr>
              <a:t>3’ TATGCTGATAAGGC 5’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The second string is written:</a:t>
            </a:r>
          </a:p>
          <a:p>
            <a:pPr>
              <a:buNone/>
            </a:pPr>
            <a:r>
              <a:rPr lang="en-US" sz="4400" dirty="0" smtClean="0">
                <a:latin typeface="Courier"/>
                <a:cs typeface="Courier"/>
              </a:rPr>
              <a:t>   CGGAATAGTCGTAT</a:t>
            </a:r>
          </a:p>
          <a:p>
            <a:pPr>
              <a:buNone/>
            </a:pPr>
            <a:endParaRPr lang="en-US" sz="4400" dirty="0" smtClean="0">
              <a:latin typeface="Courier"/>
              <a:cs typeface="Courier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DNA: Complementary Strings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457200" y="2705101"/>
            <a:ext cx="19050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0800000">
            <a:off x="4953000" y="2705101"/>
            <a:ext cx="19050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40688" y="2291834"/>
            <a:ext cx="12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upstream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2291834"/>
            <a:ext cx="158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downstream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581400" y="2705101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447"/>
            <a:ext cx="2788334" cy="2483154"/>
          </a:xfrm>
        </p:spPr>
        <p:txBody>
          <a:bodyPr/>
          <a:lstStyle/>
          <a:p>
            <a:pPr algn="r"/>
            <a:r>
              <a:rPr lang="en-US" dirty="0" smtClean="0"/>
              <a:t>The Structure of RNA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334" y="25400"/>
            <a:ext cx="6355665" cy="645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4538008"/>
            <a:ext cx="206262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Uracil</a:t>
            </a:r>
            <a:r>
              <a:rPr lang="en-US" sz="2400" dirty="0" smtClean="0"/>
              <a:t> for Thymine and hydroxyl group at 2’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8077200" cy="22050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Coding and </a:t>
            </a:r>
            <a:r>
              <a:rPr lang="en-US" dirty="0" err="1" smtClean="0"/>
              <a:t>noncoding</a:t>
            </a:r>
            <a:r>
              <a:rPr lang="en-US" dirty="0" smtClean="0"/>
              <a:t> strands</a:t>
            </a:r>
          </a:p>
          <a:p>
            <a:r>
              <a:rPr lang="en-US" dirty="0" smtClean="0"/>
              <a:t>Rips the 5’ to 3’ DNA strand initiated by promoter</a:t>
            </a:r>
          </a:p>
          <a:p>
            <a:r>
              <a:rPr lang="en-US" dirty="0" smtClean="0"/>
              <a:t>Multiple copies can be made at once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4800600"/>
            <a:ext cx="9156700" cy="163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4806" y="5831270"/>
            <a:ext cx="204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RNA polymerase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49334" y="598868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RNA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6200" cy="1143000"/>
          </a:xfrm>
        </p:spPr>
        <p:txBody>
          <a:bodyPr/>
          <a:lstStyle/>
          <a:p>
            <a:r>
              <a:rPr lang="en-US" dirty="0" smtClean="0"/>
              <a:t>RNA folds on itself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29891"/>
            <a:ext cx="7721600" cy="4599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752600"/>
          </a:xfrm>
        </p:spPr>
        <p:txBody>
          <a:bodyPr/>
          <a:lstStyle/>
          <a:p>
            <a:r>
              <a:rPr lang="en-US" dirty="0" smtClean="0"/>
              <a:t>The Structure of Protein: The Amino Acid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722557"/>
            <a:ext cx="5638800" cy="3311514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3600000">
            <a:off x="5139397" y="3377731"/>
            <a:ext cx="228600" cy="914400"/>
          </a:xfrm>
          <a:custGeom>
            <a:avLst/>
            <a:gdLst>
              <a:gd name="connsiteX0" fmla="*/ 0 w 228600"/>
              <a:gd name="connsiteY0" fmla="*/ 800100 h 914400"/>
              <a:gd name="connsiteX1" fmla="*/ 57150 w 228600"/>
              <a:gd name="connsiteY1" fmla="*/ 800100 h 914400"/>
              <a:gd name="connsiteX2" fmla="*/ 57150 w 228600"/>
              <a:gd name="connsiteY2" fmla="*/ 0 h 914400"/>
              <a:gd name="connsiteX3" fmla="*/ 171450 w 228600"/>
              <a:gd name="connsiteY3" fmla="*/ 0 h 914400"/>
              <a:gd name="connsiteX4" fmla="*/ 171450 w 228600"/>
              <a:gd name="connsiteY4" fmla="*/ 800100 h 914400"/>
              <a:gd name="connsiteX5" fmla="*/ 228600 w 228600"/>
              <a:gd name="connsiteY5" fmla="*/ 800100 h 914400"/>
              <a:gd name="connsiteX6" fmla="*/ 114300 w 228600"/>
              <a:gd name="connsiteY6" fmla="*/ 914400 h 914400"/>
              <a:gd name="connsiteX7" fmla="*/ 0 w 228600"/>
              <a:gd name="connsiteY7" fmla="*/ 8001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" h="914400">
                <a:moveTo>
                  <a:pt x="0" y="800100"/>
                </a:moveTo>
                <a:lnTo>
                  <a:pt x="57150" y="8001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800100"/>
                </a:lnTo>
                <a:lnTo>
                  <a:pt x="228600" y="800100"/>
                </a:lnTo>
                <a:lnTo>
                  <a:pt x="114300" y="914400"/>
                </a:lnTo>
                <a:lnTo>
                  <a:pt x="0" y="80010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71299" y="3214956"/>
            <a:ext cx="21249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ymbol" charset="2"/>
                <a:cs typeface="Symbol" charset="2"/>
              </a:rPr>
              <a:t> a  </a:t>
            </a:r>
            <a:r>
              <a:rPr lang="en-US" sz="3000" dirty="0" smtClean="0">
                <a:solidFill>
                  <a:schemeClr val="tx2"/>
                </a:solidFill>
              </a:rPr>
              <a:t>carbon</a:t>
            </a:r>
            <a:r>
              <a:rPr lang="en-US" sz="3200" dirty="0" smtClean="0">
                <a:latin typeface="Symbol" charset="2"/>
                <a:cs typeface="Symbol" charset="2"/>
              </a:rPr>
              <a:t> </a:t>
            </a:r>
            <a:endParaRPr lang="en-US" sz="3200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752600"/>
          </a:xfrm>
        </p:spPr>
        <p:txBody>
          <a:bodyPr/>
          <a:lstStyle/>
          <a:p>
            <a:r>
              <a:rPr lang="en-US" dirty="0" smtClean="0"/>
              <a:t>The 20 Amino Acids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45387"/>
          <a:stretch>
            <a:fillRect/>
          </a:stretch>
        </p:blipFill>
        <p:spPr>
          <a:xfrm>
            <a:off x="-18" y="2586036"/>
            <a:ext cx="9245873" cy="4271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Biology up to the 1960s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199" y="2209800"/>
            <a:ext cx="8686801" cy="441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is life?</a:t>
            </a:r>
          </a:p>
          <a:p>
            <a:r>
              <a:rPr lang="en-US" dirty="0" smtClean="0"/>
              <a:t>Let’s catalog it!</a:t>
            </a:r>
          </a:p>
          <a:p>
            <a:r>
              <a:rPr lang="en-US" dirty="0" smtClean="0"/>
              <a:t>Hey wait!.... There’s a pattern… a tree of life.   It is even supported by the fossil record!</a:t>
            </a:r>
          </a:p>
          <a:p>
            <a:r>
              <a:rPr lang="en-US" dirty="0" smtClean="0"/>
              <a:t>Evolution can explain this.</a:t>
            </a:r>
          </a:p>
          <a:p>
            <a:r>
              <a:rPr lang="en-US" dirty="0" smtClean="0"/>
              <a:t>But then there has to be particulate heredity.   How does that work?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752600"/>
          </a:xfrm>
        </p:spPr>
        <p:txBody>
          <a:bodyPr/>
          <a:lstStyle/>
          <a:p>
            <a:r>
              <a:rPr lang="en-US" dirty="0" smtClean="0"/>
              <a:t>The 20 Amino Acids (cont’d)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54670"/>
          <a:stretch>
            <a:fillRect/>
          </a:stretch>
        </p:blipFill>
        <p:spPr>
          <a:xfrm>
            <a:off x="-101855" y="2657305"/>
            <a:ext cx="9245855" cy="3764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6200" cy="1143000"/>
          </a:xfrm>
        </p:spPr>
        <p:txBody>
          <a:bodyPr/>
          <a:lstStyle/>
          <a:p>
            <a:r>
              <a:rPr lang="en-US" dirty="0" smtClean="0"/>
              <a:t>Peptide Bond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329" y="1752600"/>
            <a:ext cx="6257471" cy="43993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1481" y="6336660"/>
            <a:ext cx="700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u="sng" dirty="0" smtClean="0"/>
              <a:t>residue </a:t>
            </a:r>
            <a:r>
              <a:rPr lang="en-US" dirty="0" smtClean="0"/>
              <a:t>is what is left of amino acid after water is discarded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Polypeptide Chain is a Protein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8686800" cy="3911600"/>
          </a:xfrm>
        </p:spPr>
        <p:txBody>
          <a:bodyPr/>
          <a:lstStyle/>
          <a:p>
            <a:r>
              <a:rPr lang="en-US" dirty="0" smtClean="0"/>
              <a:t> Alpha carbons can rotate in any angle!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43263"/>
            <a:ext cx="8128000" cy="288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Folding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43200"/>
            <a:ext cx="9298983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Sequences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2214563"/>
            <a:ext cx="8915400" cy="3911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labeled: </a:t>
            </a:r>
            <a:r>
              <a:rPr lang="en-US" sz="4400" dirty="0" smtClean="0">
                <a:latin typeface="Courier"/>
                <a:cs typeface="Courier"/>
              </a:rPr>
              <a:t>ACDEFGHIKLMNPQRSTVWY</a:t>
            </a:r>
            <a:r>
              <a:rPr lang="en-US" dirty="0" smtClean="0"/>
              <a:t> Missing: </a:t>
            </a:r>
            <a:r>
              <a:rPr lang="en-US" sz="4400" dirty="0" smtClean="0">
                <a:latin typeface="Courier"/>
                <a:cs typeface="Courier"/>
              </a:rPr>
              <a:t>BJOUXZ</a:t>
            </a:r>
          </a:p>
          <a:p>
            <a:pPr>
              <a:buNone/>
            </a:pPr>
            <a:endParaRPr lang="en-US" sz="44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4400" dirty="0" smtClean="0">
                <a:latin typeface="Courier"/>
                <a:cs typeface="Courier"/>
              </a:rPr>
              <a:t>  …EADWMTVLYIWPRKKEVPQR…</a:t>
            </a:r>
          </a:p>
          <a:p>
            <a:pPr>
              <a:buNone/>
            </a:pPr>
            <a:r>
              <a:rPr lang="en-US" dirty="0" smtClean="0"/>
              <a:t>or</a:t>
            </a:r>
          </a:p>
          <a:p>
            <a:pPr>
              <a:buNone/>
            </a:pPr>
            <a:r>
              <a:rPr lang="en-US" sz="4400" dirty="0" smtClean="0">
                <a:latin typeface="Courier"/>
                <a:cs typeface="Courier"/>
              </a:rPr>
              <a:t>  …CHARACTERISTICALLY…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28800"/>
            <a:ext cx="7515712" cy="4909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9600"/>
            <a:ext cx="5867401" cy="990600"/>
          </a:xfrm>
        </p:spPr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39790" y="374770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tRNA</a:t>
            </a:r>
            <a:r>
              <a:rPr lang="en-US" dirty="0" smtClean="0"/>
              <a:t> = </a:t>
            </a:r>
            <a:r>
              <a:rPr lang="en-US" u="sng" dirty="0" smtClean="0"/>
              <a:t>transfer RNA</a:t>
            </a:r>
            <a:endParaRPr lang="en-US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086600" cy="1143000"/>
          </a:xfrm>
        </p:spPr>
        <p:txBody>
          <a:bodyPr/>
          <a:lstStyle/>
          <a:p>
            <a:r>
              <a:rPr lang="en-US" dirty="0" err="1" smtClean="0"/>
              <a:t>Codon</a:t>
            </a:r>
            <a:r>
              <a:rPr lang="en-US" dirty="0" smtClean="0"/>
              <a:t> to Residue Table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57400"/>
            <a:ext cx="7581900" cy="458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ways to read an RNA/DNA string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2209800"/>
            <a:ext cx="8077201" cy="3916363"/>
          </a:xfrm>
        </p:spPr>
        <p:txBody>
          <a:bodyPr/>
          <a:lstStyle/>
          <a:p>
            <a:r>
              <a:rPr lang="en-US" dirty="0" smtClean="0"/>
              <a:t> Right to left or left to right</a:t>
            </a:r>
          </a:p>
          <a:p>
            <a:r>
              <a:rPr lang="en-US" dirty="0" smtClean="0"/>
              <a:t> Three positions for </a:t>
            </a:r>
            <a:r>
              <a:rPr lang="en-US" u="sng" dirty="0" smtClean="0"/>
              <a:t>reading frame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657600"/>
            <a:ext cx="4249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Courier"/>
                <a:cs typeface="Courier"/>
              </a:rPr>
              <a:t>UCAGACCUUCUA</a:t>
            </a:r>
            <a:endParaRPr lang="en-US" sz="4400" dirty="0">
              <a:latin typeface="Courier"/>
              <a:cs typeface="Courier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10772" y="4300645"/>
            <a:ext cx="9906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257526" y="4541341"/>
            <a:ext cx="9906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602238" y="4769941"/>
            <a:ext cx="9906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910772" y="4998541"/>
            <a:ext cx="9906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1257526" y="5326063"/>
            <a:ext cx="9906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1603827" y="5669761"/>
            <a:ext cx="9906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-55488" y="4876795"/>
            <a:ext cx="1897063" cy="1588"/>
          </a:xfrm>
          <a:prstGeom prst="line">
            <a:avLst/>
          </a:prstGeom>
          <a:ln>
            <a:solidFill>
              <a:srgbClr val="335CD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54501" y="4846828"/>
            <a:ext cx="1897063" cy="1588"/>
          </a:xfrm>
          <a:prstGeom prst="line">
            <a:avLst/>
          </a:prstGeom>
          <a:ln>
            <a:solidFill>
              <a:srgbClr val="335CD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09789" y="4834735"/>
            <a:ext cx="1897063" cy="1588"/>
          </a:xfrm>
          <a:prstGeom prst="line">
            <a:avLst/>
          </a:prstGeom>
          <a:ln>
            <a:solidFill>
              <a:srgbClr val="335CD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 of DNA to protein pathway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2209800"/>
            <a:ext cx="8077201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 Prokaryotes</a:t>
            </a:r>
          </a:p>
          <a:p>
            <a:pPr lvl="1"/>
            <a:r>
              <a:rPr lang="en-US" dirty="0" smtClean="0"/>
              <a:t>DNA is “loose” in the cell</a:t>
            </a:r>
          </a:p>
          <a:p>
            <a:pPr lvl="1"/>
            <a:r>
              <a:rPr lang="en-US" dirty="0" smtClean="0"/>
              <a:t>DNA is in a single gene</a:t>
            </a:r>
          </a:p>
          <a:p>
            <a:pPr lvl="1"/>
            <a:r>
              <a:rPr lang="en-US" dirty="0" smtClean="0"/>
              <a:t>All DNA is used for encoding (few exceptions)</a:t>
            </a:r>
          </a:p>
          <a:p>
            <a:r>
              <a:rPr lang="en-US" dirty="0" smtClean="0"/>
              <a:t> Eukaryotes</a:t>
            </a:r>
          </a:p>
          <a:p>
            <a:pPr lvl="1"/>
            <a:r>
              <a:rPr lang="en-US" dirty="0" smtClean="0"/>
              <a:t>DNA is in nucleus</a:t>
            </a:r>
          </a:p>
          <a:p>
            <a:pPr lvl="1"/>
            <a:r>
              <a:rPr lang="en-US" dirty="0" smtClean="0"/>
              <a:t>DNA is in multiple chromosomes</a:t>
            </a:r>
          </a:p>
          <a:p>
            <a:pPr lvl="1"/>
            <a:r>
              <a:rPr lang="en-US" dirty="0" smtClean="0"/>
              <a:t>RNA is edited by </a:t>
            </a:r>
            <a:r>
              <a:rPr lang="en-US" u="sng" dirty="0" smtClean="0"/>
              <a:t>splicing</a:t>
            </a:r>
            <a:r>
              <a:rPr lang="en-US" dirty="0" smtClean="0"/>
              <a:t> to eliminate </a:t>
            </a:r>
            <a:r>
              <a:rPr lang="en-US" dirty="0" err="1" smtClean="0"/>
              <a:t>noncoding</a:t>
            </a:r>
            <a:r>
              <a:rPr lang="en-US" dirty="0" smtClean="0"/>
              <a:t> </a:t>
            </a:r>
            <a:r>
              <a:rPr lang="en-US" u="sng" dirty="0" err="1" smtClean="0"/>
              <a:t>introns</a:t>
            </a:r>
            <a:r>
              <a:rPr lang="en-US" dirty="0" smtClean="0"/>
              <a:t> and preserve coding </a:t>
            </a:r>
            <a:r>
              <a:rPr lang="en-US" u="sng" dirty="0" err="1" smtClean="0"/>
              <a:t>exons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Splicing of mRNA to mature mRNA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6438"/>
            <a:ext cx="9144000" cy="2649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Kinds of Cells: </a:t>
            </a:r>
            <a:r>
              <a:rPr lang="en-US" u="sng" dirty="0" smtClean="0"/>
              <a:t>Prokaryote</a:t>
            </a:r>
            <a:endParaRPr lang="en-US" sz="4400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0"/>
            <a:ext cx="5549619" cy="4068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Splicing of mRNA to mature mRNA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7400"/>
            <a:ext cx="9144001" cy="4678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348" y="361111"/>
            <a:ext cx="4966446" cy="1398494"/>
          </a:xfrm>
        </p:spPr>
        <p:txBody>
          <a:bodyPr/>
          <a:lstStyle/>
          <a:p>
            <a:r>
              <a:rPr lang="en-US" dirty="0" err="1" smtClean="0"/>
              <a:t>Noncoding</a:t>
            </a:r>
            <a:r>
              <a:rPr lang="en-US" dirty="0" smtClean="0"/>
              <a:t> DNA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3478"/>
            <a:ext cx="6896100" cy="570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3505199" cy="2819400"/>
          </a:xfrm>
        </p:spPr>
        <p:txBody>
          <a:bodyPr/>
          <a:lstStyle/>
          <a:p>
            <a:r>
              <a:rPr lang="en-US" dirty="0" smtClean="0"/>
              <a:t>Taxonomy From Characters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7258"/>
            <a:ext cx="4495800" cy="6850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7258"/>
            <a:ext cx="4495800" cy="6850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3505199" cy="2819400"/>
          </a:xfrm>
        </p:spPr>
        <p:txBody>
          <a:bodyPr/>
          <a:lstStyle/>
          <a:p>
            <a:r>
              <a:rPr lang="en-US" dirty="0" smtClean="0"/>
              <a:t>Taxonomy From Characters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53200" y="0"/>
            <a:ext cx="2590800" cy="685074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5"/>
          <p:cNvSpPr>
            <a:spLocks noGrp="1"/>
          </p:cNvSpPr>
          <p:nvPr>
            <p:ph sz="half" idx="1"/>
          </p:nvPr>
        </p:nvSpPr>
        <p:spPr>
          <a:xfrm>
            <a:off x="6553200" y="285750"/>
            <a:ext cx="5334000" cy="800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CGGGTTAGAAGTAT</a:t>
            </a:r>
          </a:p>
          <a:p>
            <a:pPr>
              <a:buNone/>
            </a:pPr>
            <a:endParaRPr lang="en-US" sz="4400" dirty="0" smtClean="0">
              <a:latin typeface="Courier"/>
              <a:cs typeface="Courier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553200" y="1371600"/>
            <a:ext cx="5334000" cy="8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35CD8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CGGAATAGTCGTAT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35CD8"/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553200" y="2438400"/>
            <a:ext cx="5334000" cy="8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35CD8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CGGATTAGTCGTAT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35CD8"/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553200" y="3657600"/>
            <a:ext cx="5334000" cy="8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35CD8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CGGGTTAGTCGTAT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35CD8"/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6553200" y="4876800"/>
            <a:ext cx="5334000" cy="8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35CD8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CGGGTTAGACGTAT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35CD8"/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553200" y="5867400"/>
            <a:ext cx="5334000" cy="8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35CD8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CGGGTTAGACGTAT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35CD8"/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Kinds of Cells: </a:t>
            </a:r>
            <a:r>
              <a:rPr lang="en-US" u="sng" dirty="0" smtClean="0"/>
              <a:t>Eukaryote</a:t>
            </a:r>
            <a:endParaRPr lang="en-US" sz="4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09" y="2438400"/>
            <a:ext cx="632682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Protein: A building block of life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7848600" cy="3911600"/>
          </a:xfrm>
        </p:spPr>
        <p:txBody>
          <a:bodyPr>
            <a:normAutofit/>
          </a:bodyPr>
          <a:lstStyle/>
          <a:p>
            <a:r>
              <a:rPr lang="en-US" dirty="0" smtClean="0"/>
              <a:t>Structural components</a:t>
            </a:r>
          </a:p>
          <a:p>
            <a:r>
              <a:rPr lang="en-US" u="sng" dirty="0" smtClean="0"/>
              <a:t>Enzymes</a:t>
            </a:r>
            <a:r>
              <a:rPr lang="en-US" dirty="0" smtClean="0"/>
              <a:t> act as catalysts including processing DNA</a:t>
            </a:r>
          </a:p>
          <a:p>
            <a:r>
              <a:rPr lang="en-US" dirty="0" smtClean="0"/>
              <a:t>Agents of process such as signaling, transduction, transportation, motor function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78" y="533400"/>
            <a:ext cx="2407022" cy="2770094"/>
          </a:xfrm>
        </p:spPr>
        <p:txBody>
          <a:bodyPr/>
          <a:lstStyle/>
          <a:p>
            <a:pPr algn="l"/>
            <a:r>
              <a:rPr lang="en-US" dirty="0" smtClean="0"/>
              <a:t>DNA codes protein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533400"/>
            <a:ext cx="4362633" cy="533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58674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335CD8"/>
                </a:solidFill>
              </a:rPr>
              <a:t>Central Dogma of Molecular Biology</a:t>
            </a:r>
            <a:endParaRPr lang="en-US" sz="2400" u="sng" dirty="0">
              <a:solidFill>
                <a:srgbClr val="335CD8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7391401" cy="1143000"/>
          </a:xfrm>
        </p:spPr>
        <p:txBody>
          <a:bodyPr/>
          <a:lstStyle/>
          <a:p>
            <a:r>
              <a:rPr lang="en-US" dirty="0" smtClean="0"/>
              <a:t>Notes: DNA to Protein and </a:t>
            </a:r>
            <a:br>
              <a:rPr lang="en-US" dirty="0" smtClean="0"/>
            </a:br>
            <a:r>
              <a:rPr lang="en-US" dirty="0" smtClean="0"/>
              <a:t>other transformations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2214562"/>
            <a:ext cx="8686800" cy="4338637"/>
          </a:xfrm>
        </p:spPr>
        <p:txBody>
          <a:bodyPr>
            <a:normAutofit/>
          </a:bodyPr>
          <a:lstStyle/>
          <a:p>
            <a:r>
              <a:rPr lang="en-US" u="sng" dirty="0" smtClean="0"/>
              <a:t>DNA transcription </a:t>
            </a:r>
            <a:r>
              <a:rPr lang="en-US" dirty="0" smtClean="0"/>
              <a:t>creates </a:t>
            </a:r>
            <a:r>
              <a:rPr lang="en-US" u="sng" dirty="0" smtClean="0"/>
              <a:t>messenger RNA</a:t>
            </a:r>
          </a:p>
          <a:p>
            <a:r>
              <a:rPr lang="en-US" u="sng" dirty="0" smtClean="0"/>
              <a:t>mRNA</a:t>
            </a:r>
            <a:r>
              <a:rPr lang="en-US" dirty="0" smtClean="0"/>
              <a:t> </a:t>
            </a:r>
            <a:r>
              <a:rPr lang="en-US" u="sng" dirty="0" smtClean="0"/>
              <a:t>translation</a:t>
            </a:r>
            <a:r>
              <a:rPr lang="en-US" dirty="0" smtClean="0"/>
              <a:t> creates </a:t>
            </a:r>
            <a:r>
              <a:rPr lang="en-US" u="sng" dirty="0" smtClean="0"/>
              <a:t>protein</a:t>
            </a:r>
          </a:p>
          <a:p>
            <a:r>
              <a:rPr lang="en-US" dirty="0" smtClean="0"/>
              <a:t> </a:t>
            </a:r>
            <a:r>
              <a:rPr lang="en-US" u="sng" dirty="0" smtClean="0"/>
              <a:t>Reverse transcriptase </a:t>
            </a:r>
            <a:r>
              <a:rPr lang="en-US" dirty="0" smtClean="0"/>
              <a:t>allows the copying of RNA to DNA (retroviruses)</a:t>
            </a:r>
          </a:p>
          <a:p>
            <a:r>
              <a:rPr lang="en-US" dirty="0" smtClean="0"/>
              <a:t>RNA copying occurs in RNA viruses</a:t>
            </a:r>
          </a:p>
          <a:p>
            <a:r>
              <a:rPr lang="en-US" dirty="0" smtClean="0"/>
              <a:t>Information flows DNA to protein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Structure of DNA: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u="sng" dirty="0" smtClean="0"/>
              <a:t>Nucleotide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85999"/>
            <a:ext cx="5562600" cy="4315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3130" y="5710750"/>
            <a:ext cx="283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 the numbering of</a:t>
            </a: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he carbon atoms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505200" cy="4114800"/>
          </a:xfrm>
        </p:spPr>
        <p:txBody>
          <a:bodyPr/>
          <a:lstStyle/>
          <a:p>
            <a:r>
              <a:rPr lang="en-US" dirty="0" smtClean="0"/>
              <a:t>The Structure of DNA:</a:t>
            </a:r>
            <a:br>
              <a:rPr lang="en-US" dirty="0" smtClean="0"/>
            </a:br>
            <a:r>
              <a:rPr lang="en-US" dirty="0" smtClean="0"/>
              <a:t>The Sugar Backbone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24569"/>
            <a:ext cx="3949700" cy="934680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7346950" y="2286000"/>
            <a:ext cx="215900" cy="34335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31374" y="3505200"/>
            <a:ext cx="226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A0000"/>
                </a:solidFill>
              </a:rPr>
              <a:t>Read this direction</a:t>
            </a:r>
            <a:endParaRPr lang="en-US" dirty="0">
              <a:solidFill>
                <a:srgbClr val="AA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4634</TotalTime>
  <Words>503</Words>
  <Application>Microsoft Macintosh PowerPoint</Application>
  <PresentationFormat>On-screen Show (4:3)</PresentationFormat>
  <Paragraphs>108</Paragraphs>
  <Slides>33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Plaza</vt:lpstr>
      <vt:lpstr>CS515: Bioinformatic Algorithms</vt:lpstr>
      <vt:lpstr>Biology up to the 1960s</vt:lpstr>
      <vt:lpstr>Two Kinds of Cells: Prokaryote</vt:lpstr>
      <vt:lpstr>Two Kinds of Cells: Eukaryote</vt:lpstr>
      <vt:lpstr>Protein: A building block of life</vt:lpstr>
      <vt:lpstr>DNA codes protein</vt:lpstr>
      <vt:lpstr>Notes: DNA to Protein and  other transformations</vt:lpstr>
      <vt:lpstr>The Structure of DNA: The Nucleotide</vt:lpstr>
      <vt:lpstr>The Structure of DNA: The Sugar Backbone</vt:lpstr>
      <vt:lpstr>DNA Structure</vt:lpstr>
      <vt:lpstr>The Structure of DNA: The Bases in Pairs</vt:lpstr>
      <vt:lpstr>The Structure of DNA: The Double Strand</vt:lpstr>
      <vt:lpstr>The Structure of DNA: The Double Strand</vt:lpstr>
      <vt:lpstr>DNA: Complementary Strings</vt:lpstr>
      <vt:lpstr>The Structure of RNA</vt:lpstr>
      <vt:lpstr>Transcription</vt:lpstr>
      <vt:lpstr>RNA folds on itself</vt:lpstr>
      <vt:lpstr>The Structure of Protein: The Amino Acid</vt:lpstr>
      <vt:lpstr>The 20 Amino Acids </vt:lpstr>
      <vt:lpstr>The 20 Amino Acids (cont’d)</vt:lpstr>
      <vt:lpstr>Peptide Bond</vt:lpstr>
      <vt:lpstr>Polypeptide Chain is a Protein</vt:lpstr>
      <vt:lpstr>Protein Folding</vt:lpstr>
      <vt:lpstr>Protein Sequences</vt:lpstr>
      <vt:lpstr>Translation</vt:lpstr>
      <vt:lpstr>Codon to Residue Table</vt:lpstr>
      <vt:lpstr>Six ways to read an RNA/DNA string</vt:lpstr>
      <vt:lpstr>Some details of DNA to protein pathway</vt:lpstr>
      <vt:lpstr>Splicing of mRNA to mature mRNA</vt:lpstr>
      <vt:lpstr>Splicing of mRNA to mature mRNA</vt:lpstr>
      <vt:lpstr>Noncoding DNA</vt:lpstr>
      <vt:lpstr>Taxonomy From Characters</vt:lpstr>
      <vt:lpstr>Taxonomy From Characters</vt:lpstr>
    </vt:vector>
  </TitlesOfParts>
  <Company>University of 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CS210: Programming Languages</dc:title>
  <dc:creator>Robert Heckendorn</dc:creator>
  <cp:lastModifiedBy>Robert Heckendorn</cp:lastModifiedBy>
  <cp:revision>71</cp:revision>
  <dcterms:created xsi:type="dcterms:W3CDTF">2011-01-21T03:25:08Z</dcterms:created>
  <dcterms:modified xsi:type="dcterms:W3CDTF">2015-01-20T05:13:40Z</dcterms:modified>
</cp:coreProperties>
</file>