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9" r:id="rId4"/>
    <p:sldId id="275" r:id="rId5"/>
    <p:sldId id="274" r:id="rId6"/>
    <p:sldId id="276" r:id="rId7"/>
    <p:sldId id="278" r:id="rId8"/>
    <p:sldId id="266" r:id="rId9"/>
    <p:sldId id="267" r:id="rId10"/>
    <p:sldId id="268" r:id="rId11"/>
    <p:sldId id="273" r:id="rId12"/>
    <p:sldId id="265" r:id="rId13"/>
    <p:sldId id="291" r:id="rId14"/>
    <p:sldId id="279" r:id="rId15"/>
    <p:sldId id="280" r:id="rId16"/>
    <p:sldId id="281" r:id="rId17"/>
    <p:sldId id="284" r:id="rId18"/>
    <p:sldId id="285" r:id="rId19"/>
    <p:sldId id="286" r:id="rId20"/>
    <p:sldId id="283" r:id="rId21"/>
    <p:sldId id="287" r:id="rId22"/>
    <p:sldId id="288" r:id="rId23"/>
    <p:sldId id="289" r:id="rId24"/>
    <p:sldId id="292" r:id="rId25"/>
    <p:sldId id="290" r:id="rId26"/>
    <p:sldId id="293" r:id="rId27"/>
    <p:sldId id="294" r:id="rId28"/>
    <p:sldId id="295" r:id="rId29"/>
    <p:sldId id="296" r:id="rId30"/>
    <p:sldId id="298" r:id="rId31"/>
    <p:sldId id="297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435"/>
    <a:srgbClr val="69BA69"/>
    <a:srgbClr val="335CD8"/>
    <a:srgbClr val="A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94737" autoAdjust="0"/>
  </p:normalViewPr>
  <p:slideViewPr>
    <p:cSldViewPr snapToObjects="1">
      <p:cViewPr varScale="1">
        <p:scale>
          <a:sx n="130" d="100"/>
          <a:sy n="130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6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077A-30F8-1543-A2BC-FC3C93BAC6C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0784-689C-184D-B6D1-3CB11A300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0784-689C-184D-B6D1-3CB11A300D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3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335CD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5CD8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7391400" cy="3911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5ECE999-5B93-3D44-B4D7-FF1929AFF596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335CD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rgbClr val="335CD8"/>
        </a:buClr>
        <a:buSzPct val="100000"/>
        <a:buFont typeface="Wingdings 2" pitchFamily="18" charset="2"/>
        <a:buChar char="¡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335CD8"/>
        </a:buClr>
        <a:buSzPct val="100000"/>
        <a:buFont typeface="Wingdings 2" pitchFamily="18" charset="2"/>
        <a:buChar char="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335CD8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335CD8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335CD8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513729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CS515: </a:t>
            </a:r>
            <a:r>
              <a:rPr lang="en-US" dirty="0" err="1" smtClean="0"/>
              <a:t>Bioinformatic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3561" y="3445041"/>
            <a:ext cx="5348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Little Bit of Biology: Part 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877" y="5946653"/>
            <a:ext cx="47187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Dr. Robert Heckendorn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477001" cy="2057400"/>
          </a:xfrm>
        </p:spPr>
        <p:txBody>
          <a:bodyPr/>
          <a:lstStyle/>
          <a:p>
            <a:r>
              <a:rPr lang="en-US" dirty="0" smtClean="0"/>
              <a:t>Lamarck: Evolution through use and disuse</a:t>
            </a:r>
            <a:br>
              <a:rPr lang="en-US" dirty="0" smtClean="0"/>
            </a:br>
            <a:r>
              <a:rPr lang="en-US" dirty="0" smtClean="0"/>
              <a:t>Late 1700s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6172200" cy="1671637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Complexification</a:t>
            </a:r>
            <a:endParaRPr lang="en-US" dirty="0" smtClean="0"/>
          </a:p>
          <a:p>
            <a:r>
              <a:rPr lang="en-US" dirty="0" smtClean="0"/>
              <a:t>Adaptation to environment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14555"/>
          <a:stretch>
            <a:fillRect/>
          </a:stretch>
        </p:blipFill>
        <p:spPr>
          <a:xfrm>
            <a:off x="1219200" y="4114800"/>
            <a:ext cx="7038632" cy="88807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1143000"/>
          </a:xfrm>
        </p:spPr>
        <p:txBody>
          <a:bodyPr/>
          <a:lstStyle/>
          <a:p>
            <a:r>
              <a:rPr lang="en-US" dirty="0" smtClean="0"/>
              <a:t>Charles Darwin (1809-1882)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2514600"/>
            <a:ext cx="3810000" cy="3911600"/>
          </a:xfrm>
        </p:spPr>
        <p:txBody>
          <a:bodyPr>
            <a:normAutofit/>
          </a:bodyPr>
          <a:lstStyle/>
          <a:p>
            <a:r>
              <a:rPr lang="en-US" dirty="0" smtClean="0"/>
              <a:t>1831-1836 Voyage of the Beagle</a:t>
            </a:r>
          </a:p>
          <a:p>
            <a:r>
              <a:rPr lang="en-US" dirty="0" smtClean="0"/>
              <a:t>1859 On the Origin of Species</a:t>
            </a:r>
          </a:p>
          <a:p>
            <a:endParaRPr lang="en-US" dirty="0"/>
          </a:p>
        </p:txBody>
      </p:sp>
      <p:pic>
        <p:nvPicPr>
          <p:cNvPr id="4" name="Picture 3" descr="darw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779"/>
            <a:ext cx="4717473" cy="5189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2895601" cy="2971800"/>
          </a:xfrm>
        </p:spPr>
        <p:txBody>
          <a:bodyPr/>
          <a:lstStyle/>
          <a:p>
            <a:r>
              <a:rPr lang="en-US" dirty="0" smtClean="0"/>
              <a:t>Darwin’s Tree of Life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8600"/>
            <a:ext cx="3810000" cy="642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1143000"/>
          </a:xfrm>
        </p:spPr>
        <p:txBody>
          <a:bodyPr/>
          <a:lstStyle/>
          <a:p>
            <a:r>
              <a:rPr lang="en-US" dirty="0" smtClean="0"/>
              <a:t>Darwinian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7696200" cy="3911600"/>
          </a:xfrm>
        </p:spPr>
        <p:txBody>
          <a:bodyPr>
            <a:normAutofit/>
          </a:bodyPr>
          <a:lstStyle/>
          <a:p>
            <a:r>
              <a:rPr lang="en-US" dirty="0" smtClean="0"/>
              <a:t>Population</a:t>
            </a:r>
          </a:p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Heredity</a:t>
            </a:r>
          </a:p>
          <a:p>
            <a:r>
              <a:rPr lang="en-US" dirty="0" smtClean="0"/>
              <a:t>Variation</a:t>
            </a:r>
          </a:p>
          <a:p>
            <a:r>
              <a:rPr lang="en-US" dirty="0" smtClean="0"/>
              <a:t>Selection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2895601" cy="2971800"/>
          </a:xfrm>
        </p:spPr>
        <p:txBody>
          <a:bodyPr/>
          <a:lstStyle/>
          <a:p>
            <a:r>
              <a:rPr lang="en-US" dirty="0" smtClean="0"/>
              <a:t>Darwin’s Tree of Life</a:t>
            </a:r>
            <a:endParaRPr lang="en-US" dirty="0"/>
          </a:p>
        </p:txBody>
      </p:sp>
      <p:pic>
        <p:nvPicPr>
          <p:cNvPr id="4" name="Picture 3" descr="tattooDarw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1000"/>
            <a:ext cx="444119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2895601" cy="2971800"/>
          </a:xfrm>
        </p:spPr>
        <p:txBody>
          <a:bodyPr/>
          <a:lstStyle/>
          <a:p>
            <a:r>
              <a:rPr lang="en-US" dirty="0" smtClean="0"/>
              <a:t>Darwin’s Tree of Life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09600"/>
            <a:ext cx="4851400" cy="727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Now Makes Sense!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2514600"/>
            <a:ext cx="7696202" cy="361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"Nothing in biology makes sense, except in light of evolution.” </a:t>
            </a:r>
          </a:p>
          <a:p>
            <a:pPr>
              <a:buNone/>
            </a:pPr>
            <a:r>
              <a:rPr lang="en-US" dirty="0" smtClean="0"/>
              <a:t>                 -- Theodosius </a:t>
            </a:r>
            <a:r>
              <a:rPr lang="en-US" dirty="0" err="1" smtClean="0"/>
              <a:t>Dobzhansky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1" cy="1600200"/>
          </a:xfrm>
        </p:spPr>
        <p:txBody>
          <a:bodyPr/>
          <a:lstStyle/>
          <a:p>
            <a:r>
              <a:rPr lang="en-US" dirty="0" smtClean="0"/>
              <a:t>New 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8382000" cy="4140200"/>
          </a:xfrm>
        </p:spPr>
        <p:txBody>
          <a:bodyPr>
            <a:normAutofit/>
          </a:bodyPr>
          <a:lstStyle/>
          <a:p>
            <a:r>
              <a:rPr lang="en-US" dirty="0" smtClean="0"/>
              <a:t>How did life evolve?</a:t>
            </a:r>
          </a:p>
          <a:p>
            <a:r>
              <a:rPr lang="en-US" dirty="0" smtClean="0"/>
              <a:t>Which feature appeared before which?</a:t>
            </a:r>
          </a:p>
          <a:p>
            <a:r>
              <a:rPr lang="en-US" dirty="0" smtClean="0"/>
              <a:t>How does evolution work?  What are the parts to the process?</a:t>
            </a:r>
          </a:p>
          <a:p>
            <a:r>
              <a:rPr lang="en-US" dirty="0" smtClean="0"/>
              <a:t>What species are most closely related?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1" cy="1600200"/>
          </a:xfrm>
        </p:spPr>
        <p:txBody>
          <a:bodyPr/>
          <a:lstStyle/>
          <a:p>
            <a:r>
              <a:rPr lang="en-US" dirty="0" smtClean="0"/>
              <a:t>Taxonomy and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3581400" cy="4140200"/>
          </a:xfrm>
        </p:spPr>
        <p:txBody>
          <a:bodyPr>
            <a:normAutofit/>
          </a:bodyPr>
          <a:lstStyle/>
          <a:p>
            <a:r>
              <a:rPr lang="en-US" dirty="0" smtClean="0"/>
              <a:t>Measure </a:t>
            </a:r>
            <a:r>
              <a:rPr lang="en-US" u="sng" dirty="0" smtClean="0">
                <a:solidFill>
                  <a:srgbClr val="AA0000"/>
                </a:solidFill>
              </a:rPr>
              <a:t>characters</a:t>
            </a:r>
          </a:p>
          <a:p>
            <a:r>
              <a:rPr lang="en-US" dirty="0" smtClean="0"/>
              <a:t>Gives measure of closeness of species in “family tree”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86000"/>
            <a:ext cx="5161106" cy="3740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3505199" cy="2819400"/>
          </a:xfrm>
        </p:spPr>
        <p:txBody>
          <a:bodyPr/>
          <a:lstStyle/>
          <a:p>
            <a:r>
              <a:rPr lang="en-US" dirty="0" smtClean="0"/>
              <a:t>Taxonomy From Characters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258"/>
            <a:ext cx="4495800" cy="6850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Fundamental Questions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3961308" cy="14848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Life?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21768" y="3323465"/>
            <a:ext cx="6243808" cy="74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does it come from?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411835" y="4234751"/>
            <a:ext cx="6243808" cy="74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it always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199" y="5258631"/>
            <a:ext cx="7708117" cy="1120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</a:t>
            </a:r>
            <a:r>
              <a:rPr lang="en-US" sz="3200" dirty="0" smtClean="0">
                <a:solidFill>
                  <a:schemeClr val="tx2"/>
                </a:solidFill>
              </a:rPr>
              <a:t>difference between one animal and another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141584" y="2581021"/>
            <a:ext cx="6243808" cy="74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makes something alive?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04800"/>
            <a:ext cx="3657600" cy="1600200"/>
          </a:xfrm>
        </p:spPr>
        <p:txBody>
          <a:bodyPr/>
          <a:lstStyle/>
          <a:p>
            <a:r>
              <a:rPr lang="en-US" dirty="0" smtClean="0"/>
              <a:t>Darwin Troubled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10000" cy="3911600"/>
          </a:xfrm>
        </p:spPr>
        <p:txBody>
          <a:bodyPr>
            <a:normAutofit/>
          </a:bodyPr>
          <a:lstStyle/>
          <a:p>
            <a:r>
              <a:rPr lang="en-US" dirty="0" smtClean="0"/>
              <a:t>Why doesn’t a species converge to a average of all parents?</a:t>
            </a:r>
          </a:p>
          <a:p>
            <a:r>
              <a:rPr lang="en-US" dirty="0" smtClean="0"/>
              <a:t>How does heredity work?</a:t>
            </a:r>
          </a:p>
          <a:p>
            <a:endParaRPr lang="en-US" dirty="0"/>
          </a:p>
        </p:txBody>
      </p:sp>
      <p:pic>
        <p:nvPicPr>
          <p:cNvPr id="7" name="Picture 6" descr="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42315"/>
            <a:ext cx="4267200" cy="547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524000"/>
          </a:xfrm>
        </p:spPr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(1822-1884)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2514600"/>
            <a:ext cx="4191000" cy="391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1866 experiments suggest that genes are particles!</a:t>
            </a:r>
          </a:p>
          <a:p>
            <a:r>
              <a:rPr lang="en-US" dirty="0" smtClean="0"/>
              <a:t>OMG!  Genes are heredity!</a:t>
            </a:r>
          </a:p>
          <a:p>
            <a:r>
              <a:rPr lang="en-US" dirty="0" smtClean="0"/>
              <a:t>Genes could be characters.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4035119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524000"/>
          </a:xfrm>
        </p:spPr>
        <p:txBody>
          <a:bodyPr/>
          <a:lstStyle/>
          <a:p>
            <a:r>
              <a:rPr lang="en-US" dirty="0" smtClean="0"/>
              <a:t>Genes are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2514600"/>
            <a:ext cx="4191000" cy="3911600"/>
          </a:xfrm>
        </p:spPr>
        <p:txBody>
          <a:bodyPr>
            <a:normAutofit/>
          </a:bodyPr>
          <a:lstStyle/>
          <a:p>
            <a:r>
              <a:rPr lang="en-US" dirty="0" smtClean="0"/>
              <a:t> 1944 Oswald Avery et al. discover that genes and chromosomes are made of DNA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472"/>
            <a:ext cx="4038600" cy="568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524000"/>
          </a:xfrm>
        </p:spPr>
        <p:txBody>
          <a:bodyPr/>
          <a:lstStyle/>
          <a:p>
            <a:r>
              <a:rPr lang="en-US" dirty="0" smtClean="0"/>
              <a:t>The Structure of DNA (1953)</a:t>
            </a:r>
            <a:endParaRPr lang="en-US" dirty="0"/>
          </a:p>
        </p:txBody>
      </p:sp>
      <p:pic>
        <p:nvPicPr>
          <p:cNvPr id="5" name="Picture 4" descr="watsonCr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7528"/>
            <a:ext cx="4191000" cy="4240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334" y="1934707"/>
            <a:ext cx="3265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Crick and Watson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76674" y="1934707"/>
            <a:ext cx="3019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Rosalind Franklin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583587"/>
            <a:ext cx="3352800" cy="429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86000"/>
            <a:ext cx="3048000" cy="3200400"/>
          </a:xfrm>
        </p:spPr>
        <p:txBody>
          <a:bodyPr/>
          <a:lstStyle/>
          <a:p>
            <a:r>
              <a:rPr lang="en-US" dirty="0" smtClean="0"/>
              <a:t>DNA is a</a:t>
            </a:r>
            <a:br>
              <a:rPr lang="en-US" dirty="0" smtClean="0"/>
            </a:br>
            <a:r>
              <a:rPr lang="en-US" dirty="0" smtClean="0"/>
              <a:t>molecule and a sequence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24890"/>
            <a:ext cx="5029200" cy="5113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6137910"/>
            <a:ext cx="7274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 </a:t>
            </a:r>
            <a:r>
              <a:rPr lang="en-US" sz="3200" u="sng" dirty="0" smtClean="0"/>
              <a:t>base pairs (</a:t>
            </a:r>
            <a:r>
              <a:rPr lang="en-US" sz="3200" u="sng" dirty="0" err="1" smtClean="0"/>
              <a:t>bp</a:t>
            </a:r>
            <a:r>
              <a:rPr lang="en-US" sz="3200" u="sng" dirty="0" smtClean="0"/>
              <a:t>)</a:t>
            </a:r>
            <a:r>
              <a:rPr lang="en-US" sz="3200" dirty="0" smtClean="0"/>
              <a:t>from a DNA strand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4381" y="292388"/>
            <a:ext cx="6011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Deoxyribonucleic</a:t>
            </a:r>
            <a:r>
              <a:rPr lang="en-US" sz="3200" b="1" dirty="0" smtClean="0"/>
              <a:t> </a:t>
            </a:r>
            <a:r>
              <a:rPr lang="en-US" sz="3200" dirty="0" smtClean="0"/>
              <a:t>acid (DNA)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1" cy="1600200"/>
          </a:xfrm>
        </p:spPr>
        <p:txBody>
          <a:bodyPr/>
          <a:lstStyle/>
          <a:p>
            <a:r>
              <a:rPr lang="en-US" dirty="0" smtClean="0"/>
              <a:t>Yet More 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8382000" cy="414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this really the code of life?  How does that work?  How big is it?</a:t>
            </a:r>
          </a:p>
          <a:p>
            <a:r>
              <a:rPr lang="en-US" dirty="0" smtClean="0"/>
              <a:t>Is everything of what something is found here?</a:t>
            </a:r>
          </a:p>
          <a:p>
            <a:r>
              <a:rPr lang="en-US" dirty="0" smtClean="0"/>
              <a:t>If every cell of a creature has the same DNA why are there different cells?</a:t>
            </a:r>
          </a:p>
          <a:p>
            <a:r>
              <a:rPr lang="en-US" dirty="0" smtClean="0"/>
              <a:t>What is the code for each species and how much variation is there?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1" cy="1600200"/>
          </a:xfrm>
        </p:spPr>
        <p:txBody>
          <a:bodyPr/>
          <a:lstStyle/>
          <a:p>
            <a:r>
              <a:rPr lang="en-US" dirty="0" smtClean="0"/>
              <a:t>The Whole Genome for Creatures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8382000" cy="414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1978 - viral DNA phiX174 - size: 5kbp</a:t>
            </a:r>
          </a:p>
          <a:p>
            <a:r>
              <a:rPr lang="en-US" dirty="0" smtClean="0"/>
              <a:t>1995 - first bacteria - size: 1.8Mbp</a:t>
            </a:r>
          </a:p>
          <a:p>
            <a:r>
              <a:rPr lang="en-US" dirty="0" smtClean="0"/>
              <a:t>1997 – E. coli - size: 4.6Mbp</a:t>
            </a:r>
          </a:p>
          <a:p>
            <a:r>
              <a:rPr lang="en-US" dirty="0" smtClean="0"/>
              <a:t>2000 – D. </a:t>
            </a:r>
            <a:r>
              <a:rPr lang="en-US" dirty="0" err="1" smtClean="0"/>
              <a:t>melanogaster</a:t>
            </a:r>
            <a:r>
              <a:rPr lang="en-US" dirty="0" smtClean="0"/>
              <a:t> - size: 180Mbp</a:t>
            </a:r>
          </a:p>
          <a:p>
            <a:r>
              <a:rPr lang="en-US" dirty="0" smtClean="0"/>
              <a:t>2000 </a:t>
            </a:r>
            <a:r>
              <a:rPr lang="en-US" smtClean="0"/>
              <a:t>- Arabidopsis </a:t>
            </a:r>
            <a:r>
              <a:rPr lang="en-US" dirty="0" smtClean="0"/>
              <a:t>- size:125Mbp</a:t>
            </a:r>
          </a:p>
          <a:p>
            <a:r>
              <a:rPr lang="en-US" dirty="0" smtClean="0"/>
              <a:t>2001 - Homo </a:t>
            </a:r>
            <a:r>
              <a:rPr lang="en-US" dirty="0" err="1" smtClean="0"/>
              <a:t>sapien</a:t>
            </a:r>
            <a:r>
              <a:rPr lang="en-US" dirty="0" smtClean="0"/>
              <a:t> – size: 3Gbp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1" cy="1600200"/>
          </a:xfrm>
        </p:spPr>
        <p:txBody>
          <a:bodyPr/>
          <a:lstStyle/>
          <a:p>
            <a:r>
              <a:rPr lang="en-US" dirty="0" smtClean="0"/>
              <a:t>The Whole Genome for Many More Creatures…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8382000" cy="4140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2002 - M</a:t>
            </a:r>
            <a:r>
              <a:rPr lang="en-US" dirty="0" smtClean="0"/>
              <a:t>ouse</a:t>
            </a:r>
            <a:endParaRPr lang="en-US" dirty="0"/>
          </a:p>
          <a:p>
            <a:r>
              <a:rPr lang="en-US" dirty="0"/>
              <a:t>2004 - Chicken</a:t>
            </a:r>
          </a:p>
          <a:p>
            <a:r>
              <a:rPr lang="en-US" dirty="0"/>
              <a:t>2004 - Silk worm</a:t>
            </a:r>
          </a:p>
          <a:p>
            <a:r>
              <a:rPr lang="en-US" dirty="0"/>
              <a:t>2005 - </a:t>
            </a:r>
            <a:r>
              <a:rPr lang="en-US" dirty="0" smtClean="0"/>
              <a:t>Dog</a:t>
            </a:r>
            <a:endParaRPr lang="en-US" dirty="0"/>
          </a:p>
          <a:p>
            <a:r>
              <a:rPr lang="en-US" dirty="0"/>
              <a:t>2006 - Homo </a:t>
            </a:r>
            <a:r>
              <a:rPr lang="en-US" dirty="0" err="1"/>
              <a:t>sapien</a:t>
            </a:r>
            <a:r>
              <a:rPr lang="en-US" dirty="0"/>
              <a:t> (</a:t>
            </a:r>
            <a:r>
              <a:rPr lang="en-US" dirty="0" smtClean="0"/>
              <a:t>complete)</a:t>
            </a:r>
            <a:endParaRPr lang="en-US" dirty="0"/>
          </a:p>
          <a:p>
            <a:r>
              <a:rPr lang="en-US" dirty="0"/>
              <a:t>2006 - </a:t>
            </a:r>
            <a:r>
              <a:rPr lang="en-US" dirty="0" smtClean="0"/>
              <a:t>Honey </a:t>
            </a:r>
            <a:r>
              <a:rPr lang="en-US" dirty="0"/>
              <a:t>bee</a:t>
            </a:r>
          </a:p>
          <a:p>
            <a:r>
              <a:rPr lang="en-US" dirty="0"/>
              <a:t>2009 - Cow</a:t>
            </a:r>
          </a:p>
          <a:p>
            <a:r>
              <a:rPr lang="en-US" dirty="0"/>
              <a:t>2010 - Neanderthal (draft)</a:t>
            </a:r>
          </a:p>
          <a:p>
            <a:r>
              <a:rPr lang="en-US" dirty="0"/>
              <a:t>2012 - Yak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52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7391401" cy="1143000"/>
          </a:xfrm>
        </p:spPr>
        <p:txBody>
          <a:bodyPr/>
          <a:lstStyle/>
          <a:p>
            <a:r>
              <a:rPr lang="en-US" dirty="0" smtClean="0"/>
              <a:t>Growth of </a:t>
            </a:r>
            <a:r>
              <a:rPr lang="en-US" dirty="0" err="1" smtClean="0"/>
              <a:t>GenBank</a:t>
            </a:r>
            <a:r>
              <a:rPr lang="en-US" dirty="0" smtClean="0"/>
              <a:t> (DNA) Database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8" y="1742342"/>
            <a:ext cx="6828692" cy="51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4" y="609600"/>
            <a:ext cx="7391401" cy="1143000"/>
          </a:xfrm>
        </p:spPr>
        <p:txBody>
          <a:bodyPr/>
          <a:lstStyle/>
          <a:p>
            <a:r>
              <a:rPr lang="en-US" dirty="0" smtClean="0"/>
              <a:t>Growth of </a:t>
            </a:r>
            <a:r>
              <a:rPr lang="en-US" dirty="0" err="1" smtClean="0"/>
              <a:t>UniProt</a:t>
            </a:r>
            <a:r>
              <a:rPr lang="en-US" dirty="0" smtClean="0"/>
              <a:t> (Protein) Database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45" r="545"/>
          <a:stretch>
            <a:fillRect/>
          </a:stretch>
        </p:blipFill>
        <p:spPr>
          <a:xfrm>
            <a:off x="228600" y="1981200"/>
            <a:ext cx="8266516" cy="4373563"/>
          </a:xfrm>
        </p:spPr>
      </p:pic>
    </p:spTree>
    <p:extLst>
      <p:ext uri="{BB962C8B-B14F-4D97-AF65-F5344CB8AC3E}">
        <p14:creationId xmlns:p14="http://schemas.microsoft.com/office/powerpoint/2010/main" val="235056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Fundamental Questions</a:t>
            </a:r>
            <a:endParaRPr lang="en-US" sz="44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46704" y="2949452"/>
            <a:ext cx="7246326" cy="1553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What is the difference between an alive thing and a dead thing?   They look the same.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Bioinformatic</a:t>
            </a:r>
            <a:r>
              <a:rPr lang="en-US" dirty="0" smtClean="0"/>
              <a:t>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Search for similar sequences</a:t>
            </a:r>
          </a:p>
          <a:p>
            <a:r>
              <a:rPr lang="en-US" dirty="0" smtClean="0"/>
              <a:t>Align sequences that are not quit equal</a:t>
            </a:r>
          </a:p>
          <a:p>
            <a:r>
              <a:rPr lang="en-US" dirty="0" smtClean="0"/>
              <a:t>Assemble sequences from sequence fragments</a:t>
            </a:r>
          </a:p>
          <a:p>
            <a:r>
              <a:rPr lang="en-US" dirty="0" smtClean="0"/>
              <a:t>Infer evolutionary history from comparable subsequences of DNA</a:t>
            </a:r>
          </a:p>
        </p:txBody>
      </p:sp>
    </p:spTree>
    <p:extLst>
      <p:ext uri="{BB962C8B-B14F-4D97-AF65-F5344CB8AC3E}">
        <p14:creationId xmlns:p14="http://schemas.microsoft.com/office/powerpoint/2010/main" val="218963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Bioinformatic</a:t>
            </a:r>
            <a:r>
              <a:rPr lang="en-US" dirty="0" smtClean="0"/>
              <a:t> Tasks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Infer shape of physical DNA, RNA, or Protein</a:t>
            </a:r>
          </a:p>
          <a:p>
            <a:r>
              <a:rPr lang="en-US" dirty="0" smtClean="0"/>
              <a:t>Find regions of proteins with certain general properties</a:t>
            </a:r>
          </a:p>
          <a:p>
            <a:r>
              <a:rPr lang="en-US" dirty="0" smtClean="0"/>
              <a:t>Classify genes by sequence similarity</a:t>
            </a:r>
          </a:p>
          <a:p>
            <a:r>
              <a:rPr lang="en-US" dirty="0" smtClean="0"/>
              <a:t>Determine which genes are “on”</a:t>
            </a:r>
          </a:p>
          <a:p>
            <a:r>
              <a:rPr lang="en-US" dirty="0" smtClean="0"/>
              <a:t>Infer regulatory networks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Bioinformatic</a:t>
            </a:r>
            <a:r>
              <a:rPr lang="en-US" dirty="0" smtClean="0"/>
              <a:t> Tasks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 number of species present by DNA sample from biome</a:t>
            </a:r>
          </a:p>
          <a:p>
            <a:r>
              <a:rPr lang="en-US" dirty="0" smtClean="0"/>
              <a:t>Fingerprint and analyze species distribution </a:t>
            </a:r>
            <a:r>
              <a:rPr lang="en-US" smtClean="0"/>
              <a:t>of biome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917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Fundamental Questions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5591266" cy="71248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 we create life?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66" y="2922281"/>
            <a:ext cx="6996834" cy="393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Humankind’s Response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2209800"/>
            <a:ext cx="8358824" cy="3916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Science: </a:t>
            </a:r>
          </a:p>
          <a:p>
            <a:pPr>
              <a:buNone/>
            </a:pPr>
            <a:r>
              <a:rPr lang="en-US" dirty="0" smtClean="0"/>
              <a:t>           gather data</a:t>
            </a:r>
          </a:p>
          <a:p>
            <a:pPr>
              <a:buNone/>
            </a:pPr>
            <a:r>
              <a:rPr lang="en-US" dirty="0" smtClean="0"/>
              <a:t>               make predictive models</a:t>
            </a:r>
          </a:p>
          <a:p>
            <a:pPr>
              <a:buNone/>
            </a:pPr>
            <a:r>
              <a:rPr lang="en-US" dirty="0" smtClean="0"/>
              <a:t>                     test them</a:t>
            </a:r>
          </a:p>
          <a:p>
            <a:pPr>
              <a:buNone/>
            </a:pPr>
            <a:r>
              <a:rPr lang="en-US" dirty="0" smtClean="0"/>
              <a:t>                             use them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Humankind’s Response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8" y="2209800"/>
            <a:ext cx="8686801" cy="3916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Science </a:t>
            </a:r>
            <a:r>
              <a:rPr lang="en-US" dirty="0" smtClean="0">
                <a:solidFill>
                  <a:srgbClr val="AA0000"/>
                </a:solidFill>
              </a:rPr>
              <a:t>with the aid of computers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   gather </a:t>
            </a:r>
            <a:r>
              <a:rPr lang="en-US" dirty="0" smtClean="0">
                <a:solidFill>
                  <a:srgbClr val="AA0000"/>
                </a:solidFill>
              </a:rPr>
              <a:t>petabytes of </a:t>
            </a:r>
            <a:r>
              <a:rPr lang="en-US" dirty="0" smtClean="0"/>
              <a:t>data</a:t>
            </a:r>
          </a:p>
          <a:p>
            <a:pPr>
              <a:buNone/>
            </a:pPr>
            <a:r>
              <a:rPr lang="en-US" dirty="0" smtClean="0"/>
              <a:t>              make predictive </a:t>
            </a:r>
            <a:r>
              <a:rPr lang="en-US" dirty="0" smtClean="0">
                <a:solidFill>
                  <a:srgbClr val="AA0000"/>
                </a:solidFill>
              </a:rPr>
              <a:t>computer </a:t>
            </a:r>
            <a:r>
              <a:rPr lang="en-US" dirty="0" smtClean="0"/>
              <a:t>models</a:t>
            </a: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AA0000"/>
                </a:solidFill>
              </a:rPr>
              <a:t>run them and </a:t>
            </a:r>
            <a:r>
              <a:rPr lang="en-US" dirty="0" smtClean="0"/>
              <a:t>test them</a:t>
            </a:r>
          </a:p>
          <a:p>
            <a:pPr>
              <a:buNone/>
            </a:pPr>
            <a:r>
              <a:rPr lang="en-US" dirty="0" smtClean="0"/>
              <a:t>                             use them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675" y="2716590"/>
            <a:ext cx="7391401" cy="1143000"/>
          </a:xfrm>
        </p:spPr>
        <p:txBody>
          <a:bodyPr/>
          <a:lstStyle/>
          <a:p>
            <a:r>
              <a:rPr lang="en-US" dirty="0" smtClean="0"/>
              <a:t>So how did we get here?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048000" cy="5410200"/>
          </a:xfrm>
        </p:spPr>
        <p:txBody>
          <a:bodyPr/>
          <a:lstStyle/>
          <a:p>
            <a:r>
              <a:rPr lang="en-US" dirty="0" smtClean="0"/>
              <a:t>Middle Ages: </a:t>
            </a:r>
            <a:r>
              <a:rPr lang="en-US" dirty="0" err="1" smtClean="0"/>
              <a:t>Scala</a:t>
            </a:r>
            <a:r>
              <a:rPr lang="en-US" dirty="0" smtClean="0"/>
              <a:t> </a:t>
            </a:r>
            <a:r>
              <a:rPr lang="en-US" dirty="0" err="1" smtClean="0"/>
              <a:t>Naturae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Order of life is fixed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45" y="0"/>
            <a:ext cx="5899755" cy="859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9" y="381000"/>
            <a:ext cx="4211561" cy="2102154"/>
          </a:xfrm>
        </p:spPr>
        <p:txBody>
          <a:bodyPr/>
          <a:lstStyle/>
          <a:p>
            <a:r>
              <a:rPr lang="en-US" dirty="0" smtClean="0"/>
              <a:t>Linnaeus: </a:t>
            </a:r>
            <a:br>
              <a:rPr lang="en-US" dirty="0" smtClean="0"/>
            </a:br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>Early 1700s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40278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Gather data about</a:t>
            </a:r>
          </a:p>
          <a:p>
            <a:r>
              <a:rPr lang="en-US" sz="3200" dirty="0" smtClean="0"/>
              <a:t>animal types</a:t>
            </a:r>
          </a:p>
          <a:p>
            <a:endParaRPr lang="en-US" sz="3200" dirty="0" smtClean="0"/>
          </a:p>
          <a:p>
            <a:r>
              <a:rPr lang="en-US" sz="3200" dirty="0" smtClean="0"/>
              <a:t>Classify animals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6" y="495905"/>
            <a:ext cx="3785809" cy="605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</TotalTime>
  <Words>633</Words>
  <Application>Microsoft Macintosh PowerPoint</Application>
  <PresentationFormat>On-screen Show (4:3)</PresentationFormat>
  <Paragraphs>113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Plaza</vt:lpstr>
      <vt:lpstr>CS515: Bioinformatic Algorithms</vt:lpstr>
      <vt:lpstr>Fundamental Questions</vt:lpstr>
      <vt:lpstr>More Fundamental Questions</vt:lpstr>
      <vt:lpstr>Fundamental Questions</vt:lpstr>
      <vt:lpstr>Humankind’s Response</vt:lpstr>
      <vt:lpstr>Humankind’s Response in the 21st Century</vt:lpstr>
      <vt:lpstr>So how did we get here?</vt:lpstr>
      <vt:lpstr>Middle Ages: Scala Naturae  Order of life is fixed</vt:lpstr>
      <vt:lpstr>Linnaeus:  Classification Early 1700s</vt:lpstr>
      <vt:lpstr>Lamarck: Evolution through use and disuse Late 1700s</vt:lpstr>
      <vt:lpstr>Charles Darwin (1809-1882)</vt:lpstr>
      <vt:lpstr>Darwin’s Tree of Life</vt:lpstr>
      <vt:lpstr>Darwinian Evolution</vt:lpstr>
      <vt:lpstr>Darwin’s Tree of Life</vt:lpstr>
      <vt:lpstr>Darwin’s Tree of Life</vt:lpstr>
      <vt:lpstr>Taxonomy Now Makes Sense!</vt:lpstr>
      <vt:lpstr>New Fundamental Questions</vt:lpstr>
      <vt:lpstr>Taxonomy and measurement</vt:lpstr>
      <vt:lpstr>Taxonomy From Characters</vt:lpstr>
      <vt:lpstr>Darwin Troubled</vt:lpstr>
      <vt:lpstr>Gregor Mendel (1822-1884)</vt:lpstr>
      <vt:lpstr>Genes are DNA</vt:lpstr>
      <vt:lpstr>The Structure of DNA (1953)</vt:lpstr>
      <vt:lpstr>DNA is a molecule and a sequence</vt:lpstr>
      <vt:lpstr>Yet More Fundamental Questions</vt:lpstr>
      <vt:lpstr>The Whole Genome for Creatures</vt:lpstr>
      <vt:lpstr>The Whole Genome for Many More Creatures…</vt:lpstr>
      <vt:lpstr>Growth of GenBank (DNA) Database</vt:lpstr>
      <vt:lpstr>Growth of UniProt (Protein) Database</vt:lpstr>
      <vt:lpstr>Common Bioinformatic Tasks</vt:lpstr>
      <vt:lpstr>Common Bioinformatic Tasks (Continued)</vt:lpstr>
      <vt:lpstr>Common Bioinformatic Tasks (Continued)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CS210: Programming Languages</dc:title>
  <dc:creator>Robert Heckendorn</dc:creator>
  <cp:lastModifiedBy>Robert Heckendorn</cp:lastModifiedBy>
  <cp:revision>49</cp:revision>
  <dcterms:created xsi:type="dcterms:W3CDTF">2011-01-14T21:36:45Z</dcterms:created>
  <dcterms:modified xsi:type="dcterms:W3CDTF">2015-01-16T01:36:41Z</dcterms:modified>
</cp:coreProperties>
</file>